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70" r:id="rId2"/>
    <p:sldId id="476" r:id="rId3"/>
    <p:sldId id="485" r:id="rId4"/>
    <p:sldId id="486" r:id="rId5"/>
    <p:sldId id="489" r:id="rId6"/>
    <p:sldId id="487" r:id="rId7"/>
    <p:sldId id="490" r:id="rId8"/>
    <p:sldId id="488" r:id="rId9"/>
    <p:sldId id="484" r:id="rId10"/>
    <p:sldId id="492" r:id="rId11"/>
    <p:sldId id="493" r:id="rId12"/>
    <p:sldId id="497" r:id="rId13"/>
    <p:sldId id="494" r:id="rId14"/>
    <p:sldId id="495" r:id="rId15"/>
    <p:sldId id="491" r:id="rId16"/>
    <p:sldId id="498" r:id="rId17"/>
    <p:sldId id="499" r:id="rId18"/>
    <p:sldId id="500" r:id="rId19"/>
    <p:sldId id="501" r:id="rId20"/>
    <p:sldId id="502" r:id="rId21"/>
    <p:sldId id="503" r:id="rId22"/>
    <p:sldId id="479" r:id="rId23"/>
  </p:sldIdLst>
  <p:sldSz cx="9144000" cy="6858000" type="screen4x3"/>
  <p:notesSz cx="7315200" cy="9601200"/>
  <p:embeddedFontLst>
    <p:embeddedFont>
      <p:font typeface="MSBM10" panose="020B0500000000000000" pitchFamily="34" charset="0"/>
      <p:regular r:id="rId25"/>
    </p:embeddedFont>
    <p:embeddedFont>
      <p:font typeface="CMR7" panose="020B0500000000000000" pitchFamily="34" charset="0"/>
      <p:regular r:id="rId26"/>
    </p:embeddedFont>
    <p:embeddedFont>
      <p:font typeface="CMR10" panose="020B0500000000000000" pitchFamily="34" charset="0"/>
      <p:regular r:id="rId27"/>
    </p:embeddedFont>
    <p:embeddedFont>
      <p:font typeface="CMSY10ORIG" panose="020B0500000000000000" pitchFamily="34" charset="0"/>
      <p:regular r:id="rId28"/>
    </p:embeddedFont>
    <p:embeddedFont>
      <p:font typeface="CMMI10" panose="020B0500000000000000" pitchFamily="34" charset="0"/>
      <p:regular r:id="rId29"/>
    </p:embeddedFont>
    <p:embeddedFont>
      <p:font typeface="CMMI7" panose="020B0500000000000000" pitchFamily="34" charset="0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MBX10" panose="020B0500000000000000" pitchFamily="34" charset="0"/>
      <p:regular r:id="rId35"/>
    </p:embeddedFont>
    <p:embeddedFont>
      <p:font typeface="CMEX10" panose="020B0500000000000000" pitchFamily="34" charset="0"/>
      <p:regular r:id="rId36"/>
    </p:embeddedFont>
    <p:embeddedFont>
      <p:font typeface="CMSY7" panose="020B0500000000000000" pitchFamily="34" charset="0"/>
      <p:regular r:id="rId37"/>
    </p:embeddedFont>
  </p:embeddedFontLst>
  <p:custDataLst>
    <p:tags r:id="rId3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42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8693" autoAdjust="0"/>
  </p:normalViewPr>
  <p:slideViewPr>
    <p:cSldViewPr>
      <p:cViewPr varScale="1">
        <p:scale>
          <a:sx n="131" d="100"/>
          <a:sy n="131" d="100"/>
        </p:scale>
        <p:origin x="906" y="1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55" cy="479399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271" y="0"/>
            <a:ext cx="3170255" cy="479399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942B1DEB-20E8-4D8B-A27E-6EF3A96A95DE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56" y="4560901"/>
            <a:ext cx="5851490" cy="4319548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49"/>
            <a:ext cx="3170255" cy="479399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271" y="9120149"/>
            <a:ext cx="3170255" cy="479399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74FF3A8-4F04-4444-98EB-5C7C6DF29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78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36E7C-FE81-4D27-BC46-F8636B61A7B4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CCF6-FB0B-41E8-857B-F4260B1DD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5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36E7C-FE81-4D27-BC46-F8636B61A7B4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CCF6-FB0B-41E8-857B-F4260B1DD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931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36E7C-FE81-4D27-BC46-F8636B61A7B4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CCF6-FB0B-41E8-857B-F4260B1DD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372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36E7C-FE81-4D27-BC46-F8636B61A7B4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CCF6-FB0B-41E8-857B-F4260B1DD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41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36E7C-FE81-4D27-BC46-F8636B61A7B4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CCF6-FB0B-41E8-857B-F4260B1DD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642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36E7C-FE81-4D27-BC46-F8636B61A7B4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CCF6-FB0B-41E8-857B-F4260B1DD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603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36E7C-FE81-4D27-BC46-F8636B61A7B4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CCF6-FB0B-41E8-857B-F4260B1DD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347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36E7C-FE81-4D27-BC46-F8636B61A7B4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CCF6-FB0B-41E8-857B-F4260B1DD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045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36E7C-FE81-4D27-BC46-F8636B61A7B4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CCF6-FB0B-41E8-857B-F4260B1DD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05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36E7C-FE81-4D27-BC46-F8636B61A7B4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CCF6-FB0B-41E8-857B-F4260B1DD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4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36E7C-FE81-4D27-BC46-F8636B61A7B4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1CCF6-FB0B-41E8-857B-F4260B1DD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81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36E7C-FE81-4D27-BC46-F8636B61A7B4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1CCF6-FB0B-41E8-857B-F4260B1DD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6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image" Target="../media/image20.png"/><Relationship Id="rId4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3" Type="http://schemas.openxmlformats.org/officeDocument/2006/relationships/tags" Target="../tags/tag6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7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image" Target="../media/image6.png"/><Relationship Id="rId5" Type="http://schemas.openxmlformats.org/officeDocument/2006/relationships/tags" Target="../tags/tag8.xml"/><Relationship Id="rId10" Type="http://schemas.openxmlformats.org/officeDocument/2006/relationships/image" Target="../media/image5.png"/><Relationship Id="rId4" Type="http://schemas.openxmlformats.org/officeDocument/2006/relationships/tags" Target="../tags/tag7.xml"/><Relationship Id="rId9" Type="http://schemas.openxmlformats.org/officeDocument/2006/relationships/image" Target="../media/image4.gif"/><Relationship Id="rId1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44575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Unconstrained Optimization</a:t>
            </a:r>
            <a:endParaRPr lang="en-US" dirty="0"/>
          </a:p>
        </p:txBody>
      </p:sp>
      <p:sp>
        <p:nvSpPr>
          <p:cNvPr id="4" name="TextBox 3"/>
          <p:cNvSpPr txBox="1"/>
          <p:nvPr>
            <p:custDataLst>
              <p:tags r:id="rId1"/>
            </p:custDataLst>
          </p:nvPr>
        </p:nvSpPr>
        <p:spPr>
          <a:xfrm>
            <a:off x="0" y="7112000"/>
            <a:ext cx="9144000" cy="64633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mtClean="0"/>
              <a:t>TexPoint fonts used in EMF. </a:t>
            </a:r>
          </a:p>
          <a:p>
            <a:r>
              <a:rPr lang="en-US" smtClean="0"/>
              <a:t>Read the TexPoint manual before you delete this box.: </a:t>
            </a:r>
            <a:r>
              <a:rPr lang="en-US" smtClean="0">
                <a:latin typeface="CMSY10ORIG"/>
              </a:rPr>
              <a:t>A</a:t>
            </a:r>
            <a:r>
              <a:rPr lang="en-US" smtClean="0">
                <a:latin typeface="CMBX10"/>
              </a:rPr>
              <a:t>A</a:t>
            </a:r>
            <a:r>
              <a:rPr lang="en-US" smtClean="0">
                <a:latin typeface="CMR7"/>
              </a:rPr>
              <a:t>A</a:t>
            </a:r>
            <a:r>
              <a:rPr lang="en-US" smtClean="0">
                <a:latin typeface="CMMI10"/>
              </a:rPr>
              <a:t>A</a:t>
            </a:r>
            <a:r>
              <a:rPr lang="en-US" smtClean="0">
                <a:latin typeface="CMMI7"/>
              </a:rPr>
              <a:t>A</a:t>
            </a:r>
            <a:r>
              <a:rPr lang="en-US" smtClean="0">
                <a:latin typeface="CMR10"/>
              </a:rPr>
              <a:t>A</a:t>
            </a:r>
            <a:r>
              <a:rPr lang="en-US" smtClean="0">
                <a:latin typeface="MSBM10"/>
              </a:rPr>
              <a:t>A</a:t>
            </a:r>
            <a:r>
              <a:rPr lang="en-US" smtClean="0">
                <a:latin typeface="CMEX10"/>
              </a:rPr>
              <a:t>A</a:t>
            </a:r>
            <a:r>
              <a:rPr lang="en-US" smtClean="0">
                <a:latin typeface="CMSY7"/>
              </a:rPr>
              <a:t>A</a:t>
            </a:r>
            <a:endParaRPr lang="en-US"/>
          </a:p>
        </p:txBody>
      </p:sp>
      <p:sp>
        <p:nvSpPr>
          <p:cNvPr id="3" name="AutoShape 6" descr="Image result for eve wall-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eve wall-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6" descr="data:image/jpeg;base64,/9j/4AAQSkZJRgABAQAAAQABAAD/2wCEAAkGBxMTEhUTExISFRIXGBUVFhYVFxIVFRcSFhcWFxUYFRcYHSggGBolGxYVITEhJSkrLi4vFx8zODMsNygxOisBCgoKDg0OGxAQGi0lICUtLy8tLy0tLS0tLS0tLS0tLS0tLS0tLS0tLS0tLy0tLS0tLS0tLS0tLS0tLS0tLy0tLf/AABEIAQAAxQMBEQACEQEDEQH/xAAcAAEAAgMBAQEAAAAAAAAAAAAABQcEBggDAgH/xABFEAACAgEBBQUFBQYBCgcAAAABAgADEQQFEiExQQYHE1FhIjJxgZFCUnKCoRQjkqKxwWIIJDNDU3OywtHhFSU0Y8PS8P/EABsBAQADAQEBAQAAAAAAAAAAAAACAwQFAQYH/8QANREBAAICAQIEAgkDBAMBAAAAAAECAxEEEiEFMUFRYYEGEyJxkaGxwdEy4fAUI3LxM0JiFf/aAAwDAQACEQMRAD8AvGAgICAgICAgICAgIHk+oQMFLqGPIEgE/ATzcPdPWevCAgICAgICAgICAgICAgICAgICAgICBibV1oppexuSgn4noB84exG50qjQdnmvdrrbrAzNvg/bB58GyeHljlOd0zM7mXZjHWI7t70m1raWVbjv04A8THtoehsx7yn72MjrnmNNcuv6mLLxo86fg2eaGIgICAgICAgICAgICAgICAgICAgICBXnfDtgaemsvnc9ogDm1uUCgflNk9iO0p47RW0TKqD3nXld2qtKcI+WJ8Rsjiu7kADqOIPylNcMR5tGTmWtGqxpHbL7b6ytxa732UFgtiOz2VspzvKpcncbAYjBHLyzJ2pFo1pTTPas726T7JbQF+lrcMHGN0MPtKPdb5rg/ORxTM17maIi/byTEsVEBAQEBAQEBAQEBAQEBAQEBAQEBApjvlP7dcmmrKqdNYA/illRmsrD49gFsbuOPqeUWtFar8fHtkntLUtjbIqr2nVXfXpLEdbAUqRmpRnVmGN/LMQ3sjPLIAxiUWyzPk0040Vtq3dv13YehkFRs1Q0uVPgCxQh3c7iu254pUZOAX4Z4Yj6yyX+lxzLbOzuz1pdUpG5WOaLwUKF3R/RZ5jiep7nmv1Wtfc2qaHMICAgICAgICAgICAgICAgICAgICBWfeIFo1ldqqN6xWLZ4guoVAfkoAkckbq18a+p1KP2BoKwwtVQHIAyAM48hnl8pm03xLb6lz5/Mk/15SaMyz9nPixfXh9eX64ntZ1KjPG8cp6XucQEBAQEBAQEBAQEBAQEBAQEBAQEDQe9vSg002A+0jMMdSrAZx9B9ZLW6ynjt02az2Y2pWVALDI6Z4zJLp1ncNrr2zUo4sPqI29mNs6i0vhgCB08z6zx5pJ7H7R0X22adLFN9QU2ICpOG6jB8xgjmMjPMZ0VncOblp0W1CYklZAQEBAQEBAQEBAQEBAQEBAQEDB2vtenTJv2uFHQc2Y+Sjr/AEk6UtedQuw4L5Z1SP4hR/brtbdq3dVX91vA1qfsgKAc4GDkgt88ZIAk8s48ddTbu118J5c5PsVi0ek94/WNfm1jRVqvtPXbY3l4q1qfmoYzl2zUifPfydbF4Fy5jvWI++38RKd0+3ra8fs+k0VR++5tvf5EheM8jPT4tP8A+Dyp9aR85n9oYu0tdr9RkXa1wh+xUoqXHl7JBI/FmP8AVR6VSj6N3tP283b4R++/2Y+xdCNK620s62rycNhhnmBjhj0xxlV+Re3rp0uN4Fw8Md69U+9u/wDaPviN/FY+xe8y1Bu6mvxR0evdR/zL7p+WPhLKcu0f1Rtz+X9Gcd53x7dPwnvHynz/AB2nNP3naQnDV6hPUqjAfwsT+kujl09Ylzr/AEZ5VY3W1Z+cx+sa/NtWy9rUahd6m1XHXB4j8Snip9CJfS9bxusuJyOJm41unLWYn/PKfKfkzZNnICAgICAgICAgICAgIHhrNWlSl7GCqOp/sOpkqUtedVhKtZtOoarqe26uG8Cs4GR4j4Cg+ijO988TZj4U+dpbcfDiZjqn5R/KstvbYe2wnLOx4ZPFj6AdB6CU8rPGOvTXtD6rh8alKx2089H2O1lyeL4e6vTfJUkeeMcPnifL5udWYteIm0R5zEbiPn669db16tdvE+Nhv0Tbc/BCNUVJBGCCR8wcESUWi3eHXx3reOqs7h61GShNkqJOIQ2ERo282aRSEcREkwzNHqWrcWVOyOOTKcH/ALj0PAyyJ1O4UZcdMtZpkjcT6SuDsR2qGsQq4C6hAN4Dky8g6+nmOh+InQwZuuNT5vgvF/Cp4V+qvek+Xw+E/t7tnl7jEBAQEBAQEBAQEBA8NZqkqQu5wo5yVKTeemEq1m06hTXaztidXb4NJyWIRPLJOPp1J9J08fTjjor5t9McUhmanShUFCuEqrQtba3JUUZd29f7mZ/E+dXhcfq1uZ7Vj1tM+Ufyv49orvJZot/bVmtXS7MoVN9hWt1gD32sxwGOeCLkk4IIA48OU+Yy8OclJz8+29Ruax2rGvzn/PNVk8RzZLar8v8Ar+U32s2ztrR6NfH1GlUMVqBqDG4nBJJyu4OCniPMYmHw+3C5V5wYuvpjc6mfs+f378/SeynJbJSNzrfv6q12JrbUuXcy5dlBrPEWZPJgeZ9eYnf5OLHbHPV21Hn7f57HD5ObDlicUzuZ/Fv+2NCKbML7rDI8x5j1nC4mectNz5w/SOLnnLTc+cPKppurK2X5c2J5aSGC1krS6nw1oPWe9MoTkjetvuq8iekW901sPazae5L095TxH3lPvKfiP7HpJ0vNZ6oU8vi05OG2K/lP5T6T8l/aPUrYiWIcq6hlPowyP6zr1mJjcPy/LjtjvNLecTqfk9p6gQEBAQEBAQEBAQKW79e1DI66WtuG7l8HqTy+mJoi31eP4z+jdhr0U6vWWg92jZ1u+32K7HGfveyn/MZLhT1ZfklPVKc7Q7dSyrVaYvuG0JuvxIzW+9uvjjutyyJg8XrN+Thyx3inVuP+Ua3Hxhq/005MfTWdSh+7LZy163xr3rRalYpvOntWN7Ixx44BY/ScbxvNN+N9XiiZ6p79p8vP+FOHg5qX3ev7/o23t6mm1tlSvqCEqBwK2TBZ8ZJJB44UfrOR4VOfiUtNcfe3vE+n4OpTwuORXqtM/L/pHbOq0Oj9qpC1mMbxyzfxHgvymnNPM5X2ck6j28o/Dzn5ujxvCK4p3WNfGfNga/aLWvvNw6ADkBNWHBGKvTV3cNK4q9MPOu+XxOl24l+32gieTOzyReu1W4pPXpLcdNy53N5UYaTPqgk1bZzma5xxp8tTm5Iv1TKW0WuzwaZ749O7xOd19rJNLMH0lOnYpddfdXtlbdKKCf3lOeHU1E5Uj0Gd35DznQ4t906fZ8V9I+HOLk/XRH2b/r6/y3aanzpAQEBAQEBAQEDR+8rtwmgr3FYG9hwA5gf2mjFWtY+sv5eke7VgxRP27eTm/bG1H1Fhsc5JlGbNOSdyvtbqlmdldV4dxxzdGQfHg3/LJ8PJ0ZPvhbijc6YmstJck88yjPEzO5XVvqXyLJm0vjJL6W4jkZ507TjPevlLKo2m465+MrtiiWvF4llr8UpRqg45YMommnaxcqMkbLbAJ7EJ2zRDFt1mJOKM2TmzWELrdWWPoJqx49PmObzJzW+EPGSZUjs5ckSjI7Hh9d2hsO7ymPb6qkeSZ2Vrnodbam3XXiD0PmGHUHqJKszWdwcjBjz45x5I3E/5+K+dhbTXU0V3LwDjJH3WHBl+RBE62O8XrFofmXM41uNntit6T+Mek/OGfJsxAQEBAQEBAjO0u110mlt1DcfDQkDlluSj5kiSpXqnSzFTrtFXJe2tq26q57rmLOxJ9B6DyEryXtaWub1ntuNMICVSsiIZWzWxbWf8afTIB/SSxTq8LMc6tH3pXtLohXYZt5OPUrMsalE6dMn0nNydlnHr1z38ktVo0Imaby7lOJhtXyeqbKXnIzlldXw3F5slaFXlIdW2uuCtI7PC5MycK749vCzTcD8JKLd1OTjTNJ+5reZ0dPidvRWldo0tpbcPfT3lTK7V218fPOK209pNoh+B4HzmS2KY8n0/F8Qpk7SldNb0Mpdek7Wj3Q7U/wBNpifK1B9FfH8h+Zm3h386/N8n9KOL/Rnj/jP6x+6ypufIkBAQEBAQECqf8ojWOuhorUkLZeN/1CKzKD88H8s9h5MqQrpGM8xJTTcKup7VbK8QHwwSwBO75gc8Smfispkms7hI9mux+p1FT6xdxdNRvM9jMud6sBigQZbe5cwBx5xSv2odCmeJmPfs/e3FwNxA6Tdy7fabeTPdrunfjOXkjaHHvqUrpb5mtV3uNn9ExU+RM9odvHbcPJpKHsvkCekVeqiQmV9YjTU7NKxuNSKWYvuIo4lixwoA8zkCdWluqsS/OeZj+pz3p7TP9nR3Zrut0tezjpdRWHutAe6xffW0e74b9AmSB0PHI9oiWaYPrJi24U5287BX7NcbzLZQ5xVYCoY9cNXneDAeWR6yuaS015FdfaQ+z9gamwjcqbj6GeTR7Tm1rPbbYLtmW0ACwDI54ZWx8QDkTDlxWjvMdn2PhniWDPEUpb7XtPaf7/KWzd22tKbQp8m30PwZDj+YLI8edZYaPHMcZOBf4an8J/ja951n5wQEBAQEBAQNT7z+zZ12z7alGbVxbV5+ImeA+ILL85KvsjaO23M2zTk7jcCOBB5ydfPUqr+8Nh2MxqvQ8uI+h5zzNXsjS22ybBR6KNuUD3BQLAOmDv8AEflOPyiUVs1Y51MT7K42vqvEcv58Zblt1Tt1M1uq22EszShXsyKrsSuatmPPMJPRa7Eovjdni87XaUpvBhkSmI07NclbRuHxvT3SUXh++JPOlP6yIWJ3L9iwXbady5JZ10ykcgCVa348Co+Z6jHTw11SH514nl+s5OSY95WN207S17P0r6h+JHs1pnBew+6o/uegBl0RtzbTpz0ddZqbm1erc2WtyB91F6Kg+yo8v6meTEyhMvzaHaW0DdRyo8hwjph4iW1bAb7Mc9JKaxMd0qZLUtFqTqY7xLa+7K3xto6UDPvFzjoEVmOfpj5znUxayRHtL7fl+J1y8CZ9bVjt8Z83R03vjCAgICAgICAgUn3xdgTWzbS0i8Pe1NYH1tUeX3h8/OTid/ermuleJqg9e8OfT4y3cWrpRMal77N7XNXbd4tZsrv0z6W0LgNukYVxngSp6dRM3TqWiktQQ8JDenRrPZ9iQWQ/RPEoe9KyFpa8VZlJ6RiJRbTs8abVZNzGQhuteYZGzNA+otrpT37GVB5DJxk+g5/KSrG50q5Ob6vDOSfSHTei09el06Vghaqawu8xAARFxlj8BkmdOI9H5/a25mZc79vu07bU1m8pP7JTlaQeG996wjzbp6Aesn8IUTPq1/XawKN0SyeyERtg1Ae83L1laUsWxnvsWupWdmIVFUZZmPAACRmVla6dOd23YirZ2nTKA6t0HjWZ3iCeJrQ9EB8ueMnMjqFs3mYiJ8objPUSAgICAgICAgfjKCCCAQeBB5EesChO8Tuzu0jvqdAhs0rZZ6V4vSeZKL9qv4cR5YGZOJQtVX+y9GrJvtx3pOsR6qrTMdoeV2hqHRvt8Qw5qeHAg9MTFkt02mHTw7tWJ+5ivpMdf0lf1jVWj20mzwxxvgflJ/vIWy69FlMcb7yladijh+8znj7p/uZlvyvh+bq8fjxPqmNHsLOP3n8v/eZbcyN+X5urSIrDJ2p2WNY3muGN0scIeAAz5yc8npmI15/FCMkZImfKIa/sTSm796dR4KqeGCyuB5gqc558p26Y4p6PiOZ4hl5N53M9PpG+yc2pdpjXu2arX6hRx3Huc1kjllWY9ZPuxbatq9eOSDdHQCWx2hDW0bZYBxbn0E8mUohLdnOyeu2kwGnpY15wbGylK+eXPM+gyfSRTiNL+7u+7SjZo8Rj42rIwbSMKgPNal6DoWPE+g4Tx7pvUPSAgICAgICAgICAgVX257rN9n1OzyFtJLtpmIFTseZrb/VsTxwfZJ+7JRbSFqRKkNqU36Nzp9TUUuX2iCykgOMjO7keR5yi+Pqne2nHl6I1piNtBT0P6Sv6ifdoryqx6SyNDtOtXDMHKjmFxn9TIzgtKX+rp8U0vaajcVRXaCueOExj+KZb8HJMdpj/AD5N/H8Vw0tuYn8v5Sek7WUrj93d8gn/ANpknwvNM73H5/w2z43x5jyt+Efy+O1Pbqu1GWuq1Sy7gL7gwMYPJj0mmvh1pyxe0xqGS3i+OuG1KxO537evzQy69G0CD2RbXZuqFABKEZLN5nOOJnfi0TjfKzWYyI/S2b2QTwlScszYXZnV65yujoexQcG04WpeWcu2BnjnA4+k8mU4r7re7H9ydFRFuvf9os4HwlytIP8AiPBrP0HmDIpaWvRSqKERVVFACqoCqAOQAHACHr0gICAgICAgICAgICAgIHMffZSDtW9geJ8MH8taCLRrTdbjR9TW8ec/yrwiGHyfoh49a2h7Cd2Zpy4zwA/r8BMubPGPt6ux4d4Vk5X2pnpr7+s/dH7/AKsTbSYcDyHP4xhyTeNyt8R4mLj5Ix0j0857zP8AnwfXZnY1ms1NelqatXtyA1hYKN1S54qCc4U9JqrZxsuPvtdfZ7uN01ZDau+zUEHO4o8Ko+jYJZvkVhVpamj0qVItdSKlajCogCqo8gBwEPXtAQEBAQEBAQEBAQEBAQEBA5R7yNb4u0NQ45GxgPgDgfoBPMs99OzmjprWntENVsrz8ZXW2mPLi6o3Hm8JawvSlcn0kbTqF2DHF7d/JObO1eCJgy431PA5XTMQz9pbPFmCDg+fSU4s007OnzfD6crVt6n3eWzNnX6e2vUVFWep1sUZIJKnOMeuMfOaK8um3Iy/R/PFZ1MT+v8AnzdV7K163013J7liq4zzAYZwfIjkfhN0TExuHy96Wpaa2jUwyp6iQEBAQEBAQEBAQEBAQEBAxtp6nwqbLD9hHf8AhUn+09jzWYq9d4r7zDjvX3F7GY8ySZVedzMupyLdWSXjK1b4NYJkotMKpxVvPk23YfYS3U6DUauk7zUOAasZLoF3nKn7wBB3evHrjKN27vckUwTFY9WsUPgyu0dmnDfVttm0Vm8nwnPyRqX1/EyddGfpbOkq8pdKk7hb3dLtIvTZQT/omDL+CzJx/EG+s6XCvus19nxf0m40UzVzR/7Rqfvj+2m+za+ZICAgICAgICAgICAgICAgQHb5yNnasj/Y2fTd4/pG9d2jiTrNWfi5LY8ZTLXM7tMki9fVQnllmOO7pPuR0m5stG/2tltn0Ph//HLcUfZY+dO8uvaP7qX70uzv7DtG1EGKbP39WOQRycqPIK4cAeQWeXh7gvuERsvV4MxZse30fh/K1OpTLHHEcjMmt9n0db67rF7m786q0edOfo6/9Zq4Xa8x8HE+k8RPFpP/ANftK3503w5AQEBAQEBAQEBAQEBAQEDC21oBqNPdQTgW1vXny31Iz8swlS3TaLezj3V6Z6rHqsUrYjMjKeYZSQR9RKbOhWd93nIpPfQ0M7qiDedmCqBzLMcKB8SRPJhbjmI7y692Ds1dNpqdOvKqtEz5lQAW+ZyfnNERqNOTkv12m3ur3v8AdgG7RpqkXL6ZjvYznwLMBjw54YVn0G8Z5aNwnhtqzn+t8SiY26NLzWUzpNdlcHpymS+LU7h9BxedFqdNvRZHcddva2z0pb/jrlvHrrJ8mPxnP9ZxI/5R+krwm98oQEBAQEBAQEBAQEBAQEBAQKh78ew4srO0KF/e1j/OFH26hw8T8Sjn5r+HjG0bX4cmp0onMqbNrD7j+z51GvFxXNOmHiEnl4pyKl+Ocv8Akkor3U5cmqTHu6RlrE8tXpktR67FDVurI6nkyMMMD6EEwOUO3HZezZ2qeh8lPepsP+sqPun8Q5EeY8iJTaNN+LJ1QgqzIS0Y5neoW93A1/51cfKk/q6SOH/yT9zT4huOHX/l+0rzmt8+QEBAQEBAQEBAQEBAQEBAQIntbq1q0WpsbBC1WcDyOVIA+pE9hfxqdeatfi5AxM7Zp0V3Amv/AMNYKMOL38TzLFU3T8N3A+RllJ3DLyadNo+5ZcmzECH7UdmdNr6fB1Kbw5qw4OjfeRuh/Q9QYe1tMTuHNnbPslZsvViuz26Wy1VmMB0zg5HRhkZHqDyImfLSdah1eHnr1xa3zTXZDbTaO5baseRB916zzU/px6ECc6MlqX6n2V+Jg5XHnDPlPeJ9p9JdAbC2zVqqhbUcjkyn3kbqrDof6zrY8kXruHwPM4eXiZZx5I+6fSY94SMmykBAQEBAQEBAQEBAQEBAQK179duGjRLQF/8AUEqW6KK91sfE/wBjPJ8pauHatcm59p19/k51lDUtv/J+2qV1V2nJ9m2vfH46zwx+V2/hE9xzq2nnLr1Yot7fuvmXuYQEDWO8bs0uv0NtWB4qg2UnqLVBIGfJhlT6NPJjcLMVtWhzLsrW4IRuXT0MwZse46ofUeG82cdvq7+X6N17Odq7dHYAjhfEZEYEbwK7wOQD15jP+IyPEi0XnXlpo+kd8U8SOr+vf2f3+Wvz06JpsDKGHIgEfAjM6T4t9wEBAQEBAQEBAQEBAQEBArLv/wBFv7OSzGfCvQn8Lhqz+rLJ11PaUZmY7wobX7NapUfIKWLvKeuMkEN65Ejk41q948mnFza27W7Sn+6vVtXtTSlACTZuEZHuOCjH1wGJ+Upikxba/JyaTjmsev8ALqeWsJAQEDlHtjsQ1bTv09ZUjxm3DnCgOd4An0DYPwkIxWtbUQ325WOtYvM/ztBa69g3tH2kI/lk/qYxR0wyZ+Xk5Vuu8+mo+EOt+y2o8TR6Z/vU1H+QTyFUeSUnr0gICAgICAgICAgICAgIED282T+1bP1VAGWapin+8T20/mUT2s93lvJzNr23tFp28g6/Rj/1my3fHDHXtkmG4f5P2wPF1lmrYexp1wvkbrAQMeeE3/4lmKWuHQ8JEBAQKP78+zLVWrtCoHccqluPs2ckb0DcviPWX47+ii9O+/dVO30yRZ0sGfzDnJZ49UcM+jqLu2P/AJVos/7Cv/hmZphskBAQEBAQEBAQEBAQEBAQEDlrt5of2YWU4wE1WpVR/wC2SHT+VlmqZ/2oZYj/AHZXl3QbE/Zdl0AjD2j9ofhg71uCufUJuD5TK1NzgICAgY20dDXfU9Nqh67FKMp6qf8A9ziJ0OY+1/Zt9I+o0j5bwcXVMft6duG98RyPqpmrfXjllmOjJE+6/u7Js7K0X+4rH0GJlamzwEBAQEBAQEBAQEBAQEBAQOeu+jQh9pJUDjxrkzjpv16erP8AKTLZn/biPiqiP9yZ+DoOtAoCgYAAAHkBwEqWvqAgICAgV73xbIV6KtUB7VL+G589Pf8Au3B9AxRvkZdhnVtKc1d12lO6izOytMvVA9TfirsdD/SVTGp0trO4226ePSAgICAgICAgICAgICAgQ3aLtNp9Gha1xvAZCD3ienwllcc27+iu+Wte3q5r29tZ7tcdY5zbY4dEAJKhcCpVHUgBfnKrTuexG5ju6m0N/iVpZgrvqrYIII3gDgg8QePKerHvAQEBAQNe7wK97Z2pUgkGvBwM4BIyfgOefSTx/wBUK8v9EtT7oNphKTRY2Ga2zGelvAkfnUqw9c+cZImLTt5imOmFmyC0gICAgICAgICAgICAgIGj7Z7tKNTqLbrNTqwLTlq1avc5KCo3kJVTjPDB4njJTaZjSHRG9ti7P9m9Lo03NPSqebnLWN+Oxss3zPDkJFPSWgICAgICAgUJtxDTtDU12L+zU72/WW9lPDGAHVuo4gcORO7zl1vtRv4M8RqdfFbvYfX236Ouy5WUne3C4w71A4rdhzBYcePHGD1lK+E9D0gICAgICAgICAgICAgICAgICAgICAged1CPjfVWwcjeAOD5jPWB6QEBAQEBA/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18" descr="data:image/jpeg;base64,/9j/4AAQSkZJRgABAQAAAQABAAD/2wCEAAkGBxMTEhUTExISFRIXGBUVFhYVFxIVFRcSFhcWFxUYFRcYHSggGBolGxYVITEhJSkrLi4vFx8zODMsNygxOisBCgoKDg0OGxAQGi0lICUtLy8tLy0tLS0tLS0tLS0tLS0tLS0tLS0tLS0tLy0tLS0tLS0tLS0tLS0tLS0tLy0tLf/AABEIAQAAxQMBEQACEQEDEQH/xAAcAAEAAgMBAQEAAAAAAAAAAAAABQcEBggDAgH/xABFEAACAgEBBQUFBQYBCgcAAAABAgADEQQFEiExQQYHE1FhIjJxgZFCUnKCoRQjkqKxwWIIJDNDU3OywtHhFSU0Y8PS8P/EABsBAQADAQEBAQAAAAAAAAAAAAACAwQFAQYH/8QANREBAAICAQIEAgkDBAMBAAAAAAECAxEEEiEFMUFRYYEGEyJxkaGxwdEy4fAUI3LxM0JiFf/aAAwDAQACEQMRAD8AvGAgICAgICAgICAgIHk+oQMFLqGPIEgE/ATzcPdPWevCAgICAgICAgICAgICAgICAgICAgICBibV1oppexuSgn4noB84exG50qjQdnmvdrrbrAzNvg/bB58GyeHljlOd0zM7mXZjHWI7t70m1raWVbjv04A8THtoehsx7yn72MjrnmNNcuv6mLLxo86fg2eaGIgICAgICAgICAgICAgICAgICAgICBXnfDtgaemsvnc9ogDm1uUCgflNk9iO0p47RW0TKqD3nXld2qtKcI+WJ8Rsjiu7kADqOIPylNcMR5tGTmWtGqxpHbL7b6ytxa732UFgtiOz2VspzvKpcncbAYjBHLyzJ2pFo1pTTPas726T7JbQF+lrcMHGN0MPtKPdb5rg/ORxTM17maIi/byTEsVEBAQEBAQEBAQEBAQEBAQEBAQEBApjvlP7dcmmrKqdNYA/illRmsrD49gFsbuOPqeUWtFar8fHtkntLUtjbIqr2nVXfXpLEdbAUqRmpRnVmGN/LMQ3sjPLIAxiUWyzPk0040Vtq3dv13YehkFRs1Q0uVPgCxQh3c7iu254pUZOAX4Z4Yj6yyX+lxzLbOzuz1pdUpG5WOaLwUKF3R/RZ5jiep7nmv1Wtfc2qaHMICAgICAgICAgICAgICAgICAgICBWfeIFo1ldqqN6xWLZ4guoVAfkoAkckbq18a+p1KP2BoKwwtVQHIAyAM48hnl8pm03xLb6lz5/Mk/15SaMyz9nPixfXh9eX64ntZ1KjPG8cp6XucQEBAQEBAQEBAQEBAQEBAQEBAQEDQe9vSg002A+0jMMdSrAZx9B9ZLW6ynjt02az2Y2pWVALDI6Z4zJLp1ncNrr2zUo4sPqI29mNs6i0vhgCB08z6zx5pJ7H7R0X22adLFN9QU2ICpOG6jB8xgjmMjPMZ0VncOblp0W1CYklZAQEBAQEBAQEBAQEBAQEBAQEDB2vtenTJv2uFHQc2Y+Sjr/AEk6UtedQuw4L5Z1SP4hR/brtbdq3dVX91vA1qfsgKAc4GDkgt88ZIAk8s48ddTbu118J5c5PsVi0ek94/WNfm1jRVqvtPXbY3l4q1qfmoYzl2zUifPfydbF4Fy5jvWI++38RKd0+3ra8fs+k0VR++5tvf5EheM8jPT4tP8A+Dyp9aR85n9oYu0tdr9RkXa1wh+xUoqXHl7JBI/FmP8AVR6VSj6N3tP283b4R++/2Y+xdCNK620s62rycNhhnmBjhj0xxlV+Re3rp0uN4Fw8Md69U+9u/wDaPviN/FY+xe8y1Bu6mvxR0evdR/zL7p+WPhLKcu0f1Rtz+X9Gcd53x7dPwnvHynz/AB2nNP3naQnDV6hPUqjAfwsT+kujl09Ylzr/AEZ5VY3W1Z+cx+sa/NtWy9rUahd6m1XHXB4j8Snip9CJfS9bxusuJyOJm41unLWYn/PKfKfkzZNnICAgICAgICAgICAgIHhrNWlSl7GCqOp/sOpkqUtedVhKtZtOoarqe26uG8Cs4GR4j4Cg+ijO988TZj4U+dpbcfDiZjqn5R/KstvbYe2wnLOx4ZPFj6AdB6CU8rPGOvTXtD6rh8alKx2089H2O1lyeL4e6vTfJUkeeMcPnifL5udWYteIm0R5zEbiPn669db16tdvE+Nhv0Tbc/BCNUVJBGCCR8wcESUWi3eHXx3reOqs7h61GShNkqJOIQ2ERo282aRSEcREkwzNHqWrcWVOyOOTKcH/ALj0PAyyJ1O4UZcdMtZpkjcT6SuDsR2qGsQq4C6hAN4Dky8g6+nmOh+InQwZuuNT5vgvF/Cp4V+qvek+Xw+E/t7tnl7jEBAQEBAQEBAQEBA8NZqkqQu5wo5yVKTeemEq1m06hTXaztidXb4NJyWIRPLJOPp1J9J08fTjjor5t9McUhmanShUFCuEqrQtba3JUUZd29f7mZ/E+dXhcfq1uZ7Vj1tM+Ufyv49orvJZot/bVmtXS7MoVN9hWt1gD32sxwGOeCLkk4IIA48OU+Yy8OclJz8+29Ruax2rGvzn/PNVk8RzZLar8v8Ar+U32s2ztrR6NfH1GlUMVqBqDG4nBJJyu4OCniPMYmHw+3C5V5wYuvpjc6mfs+f378/SeynJbJSNzrfv6q12JrbUuXcy5dlBrPEWZPJgeZ9eYnf5OLHbHPV21Hn7f57HD5ObDlicUzuZ/Fv+2NCKbML7rDI8x5j1nC4mectNz5w/SOLnnLTc+cPKppurK2X5c2J5aSGC1krS6nw1oPWe9MoTkjetvuq8iekW901sPazae5L095TxH3lPvKfiP7HpJ0vNZ6oU8vi05OG2K/lP5T6T8l/aPUrYiWIcq6hlPowyP6zr1mJjcPy/LjtjvNLecTqfk9p6gQEBAQEBAQEBAQKW79e1DI66WtuG7l8HqTy+mJoi31eP4z+jdhr0U6vWWg92jZ1u+32K7HGfveyn/MZLhT1ZfklPVKc7Q7dSyrVaYvuG0JuvxIzW+9uvjjutyyJg8XrN+Thyx3inVuP+Ua3Hxhq/005MfTWdSh+7LZy163xr3rRalYpvOntWN7Ixx44BY/ScbxvNN+N9XiiZ6p79p8vP+FOHg5qX3ev7/o23t6mm1tlSvqCEqBwK2TBZ8ZJJB44UfrOR4VOfiUtNcfe3vE+n4OpTwuORXqtM/L/pHbOq0Oj9qpC1mMbxyzfxHgvymnNPM5X2ck6j28o/Dzn5ujxvCK4p3WNfGfNga/aLWvvNw6ADkBNWHBGKvTV3cNK4q9MPOu+XxOl24l+32gieTOzyReu1W4pPXpLcdNy53N5UYaTPqgk1bZzma5xxp8tTm5Iv1TKW0WuzwaZ749O7xOd19rJNLMH0lOnYpddfdXtlbdKKCf3lOeHU1E5Uj0Gd35DznQ4t906fZ8V9I+HOLk/XRH2b/r6/y3aanzpAQEBAQEBAQEDR+8rtwmgr3FYG9hwA5gf2mjFWtY+sv5eke7VgxRP27eTm/bG1H1Fhsc5JlGbNOSdyvtbqlmdldV4dxxzdGQfHg3/LJ8PJ0ZPvhbijc6YmstJck88yjPEzO5XVvqXyLJm0vjJL6W4jkZ507TjPevlLKo2m465+MrtiiWvF4llr8UpRqg45YMommnaxcqMkbLbAJ7EJ2zRDFt1mJOKM2TmzWELrdWWPoJqx49PmObzJzW+EPGSZUjs5ckSjI7Hh9d2hsO7ymPb6qkeSZ2Vrnodbam3XXiD0PmGHUHqJKszWdwcjBjz45x5I3E/5+K+dhbTXU0V3LwDjJH3WHBl+RBE62O8XrFofmXM41uNntit6T+Mek/OGfJsxAQEBAQEBAjO0u110mlt1DcfDQkDlluSj5kiSpXqnSzFTrtFXJe2tq26q57rmLOxJ9B6DyEryXtaWub1ntuNMICVSsiIZWzWxbWf8afTIB/SSxTq8LMc6tH3pXtLohXYZt5OPUrMsalE6dMn0nNydlnHr1z38ktVo0Imaby7lOJhtXyeqbKXnIzlldXw3F5slaFXlIdW2uuCtI7PC5MycK749vCzTcD8JKLd1OTjTNJ+5reZ0dPidvRWldo0tpbcPfT3lTK7V218fPOK209pNoh+B4HzmS2KY8n0/F8Qpk7SldNb0Mpdek7Wj3Q7U/wBNpifK1B9FfH8h+Zm3h386/N8n9KOL/Rnj/jP6x+6ypufIkBAQEBAQECqf8ojWOuhorUkLZeN/1CKzKD88H8s9h5MqQrpGM8xJTTcKup7VbK8QHwwSwBO75gc8Smfispkms7hI9mux+p1FT6xdxdNRvM9jMud6sBigQZbe5cwBx5xSv2odCmeJmPfs/e3FwNxA6Tdy7fabeTPdrunfjOXkjaHHvqUrpb5mtV3uNn9ExU+RM9odvHbcPJpKHsvkCekVeqiQmV9YjTU7NKxuNSKWYvuIo4lixwoA8zkCdWluqsS/OeZj+pz3p7TP9nR3Zrut0tezjpdRWHutAe6xffW0e74b9AmSB0PHI9oiWaYPrJi24U5287BX7NcbzLZQ5xVYCoY9cNXneDAeWR6yuaS015FdfaQ+z9gamwjcqbj6GeTR7Tm1rPbbYLtmW0ACwDI54ZWx8QDkTDlxWjvMdn2PhniWDPEUpb7XtPaf7/KWzd22tKbQp8m30PwZDj+YLI8edZYaPHMcZOBf4an8J/ja951n5wQEBAQEBAQNT7z+zZ12z7alGbVxbV5+ImeA+ILL85KvsjaO23M2zTk7jcCOBB5ydfPUqr+8Nh2MxqvQ8uI+h5zzNXsjS22ybBR6KNuUD3BQLAOmDv8AEflOPyiUVs1Y51MT7K42vqvEcv58Zblt1Tt1M1uq22EszShXsyKrsSuatmPPMJPRa7Eovjdni87XaUpvBhkSmI07NclbRuHxvT3SUXh++JPOlP6yIWJ3L9iwXbady5JZ10ykcgCVa348Co+Z6jHTw11SH514nl+s5OSY95WN207S17P0r6h+JHs1pnBew+6o/uegBl0RtzbTpz0ddZqbm1erc2WtyB91F6Kg+yo8v6meTEyhMvzaHaW0DdRyo8hwjph4iW1bAb7Mc9JKaxMd0qZLUtFqTqY7xLa+7K3xto6UDPvFzjoEVmOfpj5znUxayRHtL7fl+J1y8CZ9bVjt8Z83R03vjCAgICAgICAgUn3xdgTWzbS0i8Pe1NYH1tUeX3h8/OTid/ermuleJqg9e8OfT4y3cWrpRMal77N7XNXbd4tZsrv0z6W0LgNukYVxngSp6dRM3TqWiktQQ8JDenRrPZ9iQWQ/RPEoe9KyFpa8VZlJ6RiJRbTs8abVZNzGQhuteYZGzNA+otrpT37GVB5DJxk+g5/KSrG50q5Ob6vDOSfSHTei09el06Vghaqawu8xAARFxlj8BkmdOI9H5/a25mZc79vu07bU1m8pP7JTlaQeG996wjzbp6Aesn8IUTPq1/XawKN0SyeyERtg1Ae83L1laUsWxnvsWupWdmIVFUZZmPAACRmVla6dOd23YirZ2nTKA6t0HjWZ3iCeJrQ9EB8ueMnMjqFs3mYiJ8objPUSAgICAgICAgfjKCCCAQeBB5EesChO8Tuzu0jvqdAhs0rZZ6V4vSeZKL9qv4cR5YGZOJQtVX+y9GrJvtx3pOsR6qrTMdoeV2hqHRvt8Qw5qeHAg9MTFkt02mHTw7tWJ+5ivpMdf0lf1jVWj20mzwxxvgflJ/vIWy69FlMcb7yladijh+8znj7p/uZlvyvh+bq8fjxPqmNHsLOP3n8v/eZbcyN+X5urSIrDJ2p2WNY3muGN0scIeAAz5yc8npmI15/FCMkZImfKIa/sTSm796dR4KqeGCyuB5gqc558p26Y4p6PiOZ4hl5N53M9PpG+yc2pdpjXu2arX6hRx3Huc1kjllWY9ZPuxbatq9eOSDdHQCWx2hDW0bZYBxbn0E8mUohLdnOyeu2kwGnpY15wbGylK+eXPM+gyfSRTiNL+7u+7SjZo8Rj42rIwbSMKgPNal6DoWPE+g4Tx7pvUPSAgICAgICAgICAgVX257rN9n1OzyFtJLtpmIFTseZrb/VsTxwfZJ+7JRbSFqRKkNqU36Nzp9TUUuX2iCykgOMjO7keR5yi+Pqne2nHl6I1piNtBT0P6Sv6ifdoryqx6SyNDtOtXDMHKjmFxn9TIzgtKX+rp8U0vaajcVRXaCueOExj+KZb8HJMdpj/AD5N/H8Vw0tuYn8v5Sek7WUrj93d8gn/ANpknwvNM73H5/w2z43x5jyt+Efy+O1Pbqu1GWuq1Sy7gL7gwMYPJj0mmvh1pyxe0xqGS3i+OuG1KxO537evzQy69G0CD2RbXZuqFABKEZLN5nOOJnfi0TjfKzWYyI/S2b2QTwlScszYXZnV65yujoexQcG04WpeWcu2BnjnA4+k8mU4r7re7H9ydFRFuvf9os4HwlytIP8AiPBrP0HmDIpaWvRSqKERVVFACqoCqAOQAHACHr0gICAgICAgICAgICAgIHMffZSDtW9geJ8MH8taCLRrTdbjR9TW8ec/yrwiGHyfoh49a2h7Cd2Zpy4zwA/r8BMubPGPt6ux4d4Vk5X2pnpr7+s/dH7/AKsTbSYcDyHP4xhyTeNyt8R4mLj5Ix0j0857zP8AnwfXZnY1ms1NelqatXtyA1hYKN1S54qCc4U9JqrZxsuPvtdfZ7uN01ZDau+zUEHO4o8Ko+jYJZvkVhVpamj0qVItdSKlajCogCqo8gBwEPXtAQEBAQEBAQEBAQEBAQEBA5R7yNb4u0NQ45GxgPgDgfoBPMs99OzmjprWntENVsrz8ZXW2mPLi6o3Hm8JawvSlcn0kbTqF2DHF7d/JObO1eCJgy431PA5XTMQz9pbPFmCDg+fSU4s007OnzfD6crVt6n3eWzNnX6e2vUVFWep1sUZIJKnOMeuMfOaK8um3Iy/R/PFZ1MT+v8AnzdV7K163013J7liq4zzAYZwfIjkfhN0TExuHy96Wpaa2jUwyp6iQEBAQEBAQEBAQEBAQEBAxtp6nwqbLD9hHf8AhUn+09jzWYq9d4r7zDjvX3F7GY8ySZVedzMupyLdWSXjK1b4NYJkotMKpxVvPk23YfYS3U6DUauk7zUOAasZLoF3nKn7wBB3evHrjKN27vckUwTFY9WsUPgyu0dmnDfVttm0Vm8nwnPyRqX1/EyddGfpbOkq8pdKk7hb3dLtIvTZQT/omDL+CzJx/EG+s6XCvus19nxf0m40UzVzR/7Rqfvj+2m+za+ZICAgICAgICAgICAgICAgQHb5yNnasj/Y2fTd4/pG9d2jiTrNWfi5LY8ZTLXM7tMki9fVQnllmOO7pPuR0m5stG/2tltn0Ph//HLcUfZY+dO8uvaP7qX70uzv7DtG1EGKbP39WOQRycqPIK4cAeQWeXh7gvuERsvV4MxZse30fh/K1OpTLHHEcjMmt9n0db67rF7m786q0edOfo6/9Zq4Xa8x8HE+k8RPFpP/ANftK3503w5AQEBAQEBAQEBAQEBAQEDC21oBqNPdQTgW1vXny31Iz8swlS3TaLezj3V6Z6rHqsUrYjMjKeYZSQR9RKbOhWd93nIpPfQ0M7qiDedmCqBzLMcKB8SRPJhbjmI7y692Ds1dNpqdOvKqtEz5lQAW+ZyfnNERqNOTkv12m3ur3v8AdgG7RpqkXL6ZjvYznwLMBjw54YVn0G8Z5aNwnhtqzn+t8SiY26NLzWUzpNdlcHpymS+LU7h9BxedFqdNvRZHcddva2z0pb/jrlvHrrJ8mPxnP9ZxI/5R+krwm98oQEBAQEBAQEBAQEBAQEBAQKh78ew4srO0KF/e1j/OFH26hw8T8Sjn5r+HjG0bX4cmp0onMqbNrD7j+z51GvFxXNOmHiEnl4pyKl+Ocv8Akkor3U5cmqTHu6RlrE8tXpktR67FDVurI6nkyMMMD6EEwOUO3HZezZ2qeh8lPepsP+sqPun8Q5EeY8iJTaNN+LJ1QgqzIS0Y5neoW93A1/51cfKk/q6SOH/yT9zT4huOHX/l+0rzmt8+QEBAQEBAQEBAQEBAQEBAQIntbq1q0WpsbBC1WcDyOVIA+pE9hfxqdeatfi5AxM7Zp0V3Amv/AMNYKMOL38TzLFU3T8N3A+RllJ3DLyadNo+5ZcmzECH7UdmdNr6fB1Kbw5qw4OjfeRuh/Q9QYe1tMTuHNnbPslZsvViuz26Wy1VmMB0zg5HRhkZHqDyImfLSdah1eHnr1xa3zTXZDbTaO5baseRB916zzU/px6ECc6MlqX6n2V+Jg5XHnDPlPeJ9p9JdAbC2zVqqhbUcjkyn3kbqrDof6zrY8kXruHwPM4eXiZZx5I+6fSY94SMmykBAQEBAQEBAQEBAQEBAQK179duGjRLQF/8AUEqW6KK91sfE/wBjPJ8pauHatcm59p19/k51lDUtv/J+2qV1V2nJ9m2vfH46zwx+V2/hE9xzq2nnLr1Yot7fuvmXuYQEDWO8bs0uv0NtWB4qg2UnqLVBIGfJhlT6NPJjcLMVtWhzLsrW4IRuXT0MwZse46ofUeG82cdvq7+X6N17Odq7dHYAjhfEZEYEbwK7wOQD15jP+IyPEi0XnXlpo+kd8U8SOr+vf2f3+Wvz06JpsDKGHIgEfAjM6T4t9wEBAQEBAQEBAQEBAQEBArLv/wBFv7OSzGfCvQn8Lhqz+rLJ11PaUZmY7wobX7NapUfIKWLvKeuMkEN65Ejk41q948mnFza27W7Sn+6vVtXtTSlACTZuEZHuOCjH1wGJ+Upikxba/JyaTjmsev8ALqeWsJAQEDlHtjsQ1bTv09ZUjxm3DnCgOd4An0DYPwkIxWtbUQ325WOtYvM/ztBa69g3tH2kI/lk/qYxR0wyZ+Xk5Vuu8+mo+EOt+y2o8TR6Z/vU1H+QTyFUeSUnr0gICAgICAgICAgICAgIED282T+1bP1VAGWapin+8T20/mUT2s93lvJzNr23tFp28g6/Rj/1my3fHDHXtkmG4f5P2wPF1lmrYexp1wvkbrAQMeeE3/4lmKWuHQ8JEBAQKP78+zLVWrtCoHccqluPs2ckb0DcviPWX47+ii9O+/dVO30yRZ0sGfzDnJZ49UcM+jqLu2P/AJVos/7Cv/hmZphskBAQEBAQEBAQEBAQEBAQEDlrt5of2YWU4wE1WpVR/wC2SHT+VlmqZ/2oZYj/AHZXl3QbE/Zdl0AjD2j9ofhg71uCufUJuD5TK1NzgICAgY20dDXfU9Nqh67FKMp6qf8A9ziJ0OY+1/Zt9I+o0j5bwcXVMft6duG98RyPqpmrfXjllmOjJE+6/u7Js7K0X+4rH0GJlamzwEBAQEBAQEBAQEBAQEBAQOeu+jQh9pJUDjxrkzjpv16erP8AKTLZn/biPiqiP9yZ+DoOtAoCgYAAAHkBwEqWvqAgICAgV73xbIV6KtUB7VL+G589Pf8Au3B9AxRvkZdhnVtKc1d12lO6izOytMvVA9TfirsdD/SVTGp0trO4226ePSAgICAgICAgICAgICAgQ3aLtNp9Gha1xvAZCD3ienwllcc27+iu+Wte3q5r29tZ7tcdY5zbY4dEAJKhcCpVHUgBfnKrTuexG5ju6m0N/iVpZgrvqrYIII3gDgg8QePKerHvAQEBAQNe7wK97Z2pUgkGvBwM4BIyfgOefSTx/wBUK8v9EtT7oNphKTRY2Ga2zGelvAkfnUqw9c+cZImLTt5imOmFmyC0gICAgICAgICAgICAgIGj7Z7tKNTqLbrNTqwLTlq1avc5KCo3kJVTjPDB4njJTaZjSHRG9ti7P9m9Lo03NPSqebnLWN+Oxss3zPDkJFPSWgICAgICAgUJtxDTtDU12L+zU72/WW9lPDGAHVuo4gcORO7zl1vtRv4M8RqdfFbvYfX236Ouy5WUne3C4w71A4rdhzBYcePHGD1lK+E9D0gICAgICAgICAgICAgICAgICAgICAged1CPjfVWwcjeAOD5jPWB6QEBAQEBA//Z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20" descr="data:image/jpeg;base64,/9j/4AAQSkZJRgABAQAAAQABAAD/2wCEAAkGBxMTEhUTExISFRIXGBUVFhYVFxIVFRcSFhcWFxUYFRcYHSggGBolGxYVITEhJSkrLi4vFx8zODMsNygxOisBCgoKDg0OGxAQGi0lICUtLy8tLy0tLS0tLS0tLS0tLS0tLS0tLS0tLS0tLy0tLS0tLS0tLS0tLS0tLS0tLy0tLf/AABEIAQAAxQMBEQACEQEDEQH/xAAcAAEAAgMBAQEAAAAAAAAAAAAABQcEBggDAgH/xABFEAACAgEBBQUFBQYBCgcAAAABAgADEQQFEiExQQYHE1FhIjJxgZFCUnKCoRQjkqKxwWIIJDNDU3OywtHhFSU0Y8PS8P/EABsBAQADAQEBAQAAAAAAAAAAAAACAwQFAQYH/8QANREBAAICAQIEAgkDBAMBAAAAAAECAxEEEiEFMUFRYYEGEyJxkaGxwdEy4fAUI3LxM0JiFf/aAAwDAQACEQMRAD8AvGAgICAgICAgICAgIHk+oQMFLqGPIEgE/ATzcPdPWevCAgICAgICAgICAgICAgICAgICAgICBibV1oppexuSgn4noB84exG50qjQdnmvdrrbrAzNvg/bB58GyeHljlOd0zM7mXZjHWI7t70m1raWVbjv04A8THtoehsx7yn72MjrnmNNcuv6mLLxo86fg2eaGIgICAgICAgICAgICAgICAgICAgICBXnfDtgaemsvnc9ogDm1uUCgflNk9iO0p47RW0TKqD3nXld2qtKcI+WJ8Rsjiu7kADqOIPylNcMR5tGTmWtGqxpHbL7b6ytxa732UFgtiOz2VspzvKpcncbAYjBHLyzJ2pFo1pTTPas726T7JbQF+lrcMHGN0MPtKPdb5rg/ORxTM17maIi/byTEsVEBAQEBAQEBAQEBAQEBAQEBAQEBApjvlP7dcmmrKqdNYA/illRmsrD49gFsbuOPqeUWtFar8fHtkntLUtjbIqr2nVXfXpLEdbAUqRmpRnVmGN/LMQ3sjPLIAxiUWyzPk0040Vtq3dv13YehkFRs1Q0uVPgCxQh3c7iu254pUZOAX4Z4Yj6yyX+lxzLbOzuz1pdUpG5WOaLwUKF3R/RZ5jiep7nmv1Wtfc2qaHMICAgICAgICAgICAgICAgICAgICBWfeIFo1ldqqN6xWLZ4guoVAfkoAkckbq18a+p1KP2BoKwwtVQHIAyAM48hnl8pm03xLb6lz5/Mk/15SaMyz9nPixfXh9eX64ntZ1KjPG8cp6XucQEBAQEBAQEBAQEBAQEBAQEBAQEDQe9vSg002A+0jMMdSrAZx9B9ZLW6ynjt02az2Y2pWVALDI6Z4zJLp1ncNrr2zUo4sPqI29mNs6i0vhgCB08z6zx5pJ7H7R0X22adLFN9QU2ICpOG6jB8xgjmMjPMZ0VncOblp0W1CYklZAQEBAQEBAQEBAQEBAQEBAQEDB2vtenTJv2uFHQc2Y+Sjr/AEk6UtedQuw4L5Z1SP4hR/brtbdq3dVX91vA1qfsgKAc4GDkgt88ZIAk8s48ddTbu118J5c5PsVi0ek94/WNfm1jRVqvtPXbY3l4q1qfmoYzl2zUifPfydbF4Fy5jvWI++38RKd0+3ra8fs+k0VR++5tvf5EheM8jPT4tP8A+Dyp9aR85n9oYu0tdr9RkXa1wh+xUoqXHl7JBI/FmP8AVR6VSj6N3tP283b4R++/2Y+xdCNK620s62rycNhhnmBjhj0xxlV+Re3rp0uN4Fw8Md69U+9u/wDaPviN/FY+xe8y1Bu6mvxR0evdR/zL7p+WPhLKcu0f1Rtz+X9Gcd53x7dPwnvHynz/AB2nNP3naQnDV6hPUqjAfwsT+kujl09Ylzr/AEZ5VY3W1Z+cx+sa/NtWy9rUahd6m1XHXB4j8Snip9CJfS9bxusuJyOJm41unLWYn/PKfKfkzZNnICAgICAgICAgICAgIHhrNWlSl7GCqOp/sOpkqUtedVhKtZtOoarqe26uG8Cs4GR4j4Cg+ijO988TZj4U+dpbcfDiZjqn5R/KstvbYe2wnLOx4ZPFj6AdB6CU8rPGOvTXtD6rh8alKx2089H2O1lyeL4e6vTfJUkeeMcPnifL5udWYteIm0R5zEbiPn669db16tdvE+Nhv0Tbc/BCNUVJBGCCR8wcESUWi3eHXx3reOqs7h61GShNkqJOIQ2ERo282aRSEcREkwzNHqWrcWVOyOOTKcH/ALj0PAyyJ1O4UZcdMtZpkjcT6SuDsR2qGsQq4C6hAN4Dky8g6+nmOh+InQwZuuNT5vgvF/Cp4V+qvek+Xw+E/t7tnl7jEBAQEBAQEBAQEBA8NZqkqQu5wo5yVKTeemEq1m06hTXaztidXb4NJyWIRPLJOPp1J9J08fTjjor5t9McUhmanShUFCuEqrQtba3JUUZd29f7mZ/E+dXhcfq1uZ7Vj1tM+Ufyv49orvJZot/bVmtXS7MoVN9hWt1gD32sxwGOeCLkk4IIA48OU+Yy8OclJz8+29Ruax2rGvzn/PNVk8RzZLar8v8Ar+U32s2ztrR6NfH1GlUMVqBqDG4nBJJyu4OCniPMYmHw+3C5V5wYuvpjc6mfs+f378/SeynJbJSNzrfv6q12JrbUuXcy5dlBrPEWZPJgeZ9eYnf5OLHbHPV21Hn7f57HD5ObDlicUzuZ/Fv+2NCKbML7rDI8x5j1nC4mectNz5w/SOLnnLTc+cPKppurK2X5c2J5aSGC1krS6nw1oPWe9MoTkjetvuq8iekW901sPazae5L095TxH3lPvKfiP7HpJ0vNZ6oU8vi05OG2K/lP5T6T8l/aPUrYiWIcq6hlPowyP6zr1mJjcPy/LjtjvNLecTqfk9p6gQEBAQEBAQEBAQKW79e1DI66WtuG7l8HqTy+mJoi31eP4z+jdhr0U6vWWg92jZ1u+32K7HGfveyn/MZLhT1ZfklPVKc7Q7dSyrVaYvuG0JuvxIzW+9uvjjutyyJg8XrN+Thyx3inVuP+Ua3Hxhq/005MfTWdSh+7LZy163xr3rRalYpvOntWN7Ixx44BY/ScbxvNN+N9XiiZ6p79p8vP+FOHg5qX3ev7/o23t6mm1tlSvqCEqBwK2TBZ8ZJJB44UfrOR4VOfiUtNcfe3vE+n4OpTwuORXqtM/L/pHbOq0Oj9qpC1mMbxyzfxHgvymnNPM5X2ck6j28o/Dzn5ujxvCK4p3WNfGfNga/aLWvvNw6ADkBNWHBGKvTV3cNK4q9MPOu+XxOl24l+32gieTOzyReu1W4pPXpLcdNy53N5UYaTPqgk1bZzma5xxp8tTm5Iv1TKW0WuzwaZ749O7xOd19rJNLMH0lOnYpddfdXtlbdKKCf3lOeHU1E5Uj0Gd35DznQ4t906fZ8V9I+HOLk/XRH2b/r6/y3aanzpAQEBAQEBAQEDR+8rtwmgr3FYG9hwA5gf2mjFWtY+sv5eke7VgxRP27eTm/bG1H1Fhsc5JlGbNOSdyvtbqlmdldV4dxxzdGQfHg3/LJ8PJ0ZPvhbijc6YmstJck88yjPEzO5XVvqXyLJm0vjJL6W4jkZ507TjPevlLKo2m465+MrtiiWvF4llr8UpRqg45YMommnaxcqMkbLbAJ7EJ2zRDFt1mJOKM2TmzWELrdWWPoJqx49PmObzJzW+EPGSZUjs5ckSjI7Hh9d2hsO7ymPb6qkeSZ2Vrnodbam3XXiD0PmGHUHqJKszWdwcjBjz45x5I3E/5+K+dhbTXU0V3LwDjJH3WHBl+RBE62O8XrFofmXM41uNntit6T+Mek/OGfJsxAQEBAQEBAjO0u110mlt1DcfDQkDlluSj5kiSpXqnSzFTrtFXJe2tq26q57rmLOxJ9B6DyEryXtaWub1ntuNMICVSsiIZWzWxbWf8afTIB/SSxTq8LMc6tH3pXtLohXYZt5OPUrMsalE6dMn0nNydlnHr1z38ktVo0Imaby7lOJhtXyeqbKXnIzlldXw3F5slaFXlIdW2uuCtI7PC5MycK749vCzTcD8JKLd1OTjTNJ+5reZ0dPidvRWldo0tpbcPfT3lTK7V218fPOK209pNoh+B4HzmS2KY8n0/F8Qpk7SldNb0Mpdek7Wj3Q7U/wBNpifK1B9FfH8h+Zm3h386/N8n9KOL/Rnj/jP6x+6ypufIkBAQEBAQECqf8ojWOuhorUkLZeN/1CKzKD88H8s9h5MqQrpGM8xJTTcKup7VbK8QHwwSwBO75gc8Smfispkms7hI9mux+p1FT6xdxdNRvM9jMud6sBigQZbe5cwBx5xSv2odCmeJmPfs/e3FwNxA6Tdy7fabeTPdrunfjOXkjaHHvqUrpb5mtV3uNn9ExU+RM9odvHbcPJpKHsvkCekVeqiQmV9YjTU7NKxuNSKWYvuIo4lixwoA8zkCdWluqsS/OeZj+pz3p7TP9nR3Zrut0tezjpdRWHutAe6xffW0e74b9AmSB0PHI9oiWaYPrJi24U5287BX7NcbzLZQ5xVYCoY9cNXneDAeWR6yuaS015FdfaQ+z9gamwjcqbj6GeTR7Tm1rPbbYLtmW0ACwDI54ZWx8QDkTDlxWjvMdn2PhniWDPEUpb7XtPaf7/KWzd22tKbQp8m30PwZDj+YLI8edZYaPHMcZOBf4an8J/ja951n5wQEBAQEBAQNT7z+zZ12z7alGbVxbV5+ImeA+ILL85KvsjaO23M2zTk7jcCOBB5ydfPUqr+8Nh2MxqvQ8uI+h5zzNXsjS22ybBR6KNuUD3BQLAOmDv8AEflOPyiUVs1Y51MT7K42vqvEcv58Zblt1Tt1M1uq22EszShXsyKrsSuatmPPMJPRa7Eovjdni87XaUpvBhkSmI07NclbRuHxvT3SUXh++JPOlP6yIWJ3L9iwXbady5JZ10ykcgCVa348Co+Z6jHTw11SH514nl+s5OSY95WN207S17P0r6h+JHs1pnBew+6o/uegBl0RtzbTpz0ddZqbm1erc2WtyB91F6Kg+yo8v6meTEyhMvzaHaW0DdRyo8hwjph4iW1bAb7Mc9JKaxMd0qZLUtFqTqY7xLa+7K3xto6UDPvFzjoEVmOfpj5znUxayRHtL7fl+J1y8CZ9bVjt8Z83R03vjCAgICAgICAgUn3xdgTWzbS0i8Pe1NYH1tUeX3h8/OTid/ermuleJqg9e8OfT4y3cWrpRMal77N7XNXbd4tZsrv0z6W0LgNukYVxngSp6dRM3TqWiktQQ8JDenRrPZ9iQWQ/RPEoe9KyFpa8VZlJ6RiJRbTs8abVZNzGQhuteYZGzNA+otrpT37GVB5DJxk+g5/KSrG50q5Ob6vDOSfSHTei09el06Vghaqawu8xAARFxlj8BkmdOI9H5/a25mZc79vu07bU1m8pP7JTlaQeG996wjzbp6Aesn8IUTPq1/XawKN0SyeyERtg1Ae83L1laUsWxnvsWupWdmIVFUZZmPAACRmVla6dOd23YirZ2nTKA6t0HjWZ3iCeJrQ9EB8ueMnMjqFs3mYiJ8objPUSAgICAgICAgfjKCCCAQeBB5EesChO8Tuzu0jvqdAhs0rZZ6V4vSeZKL9qv4cR5YGZOJQtVX+y9GrJvtx3pOsR6qrTMdoeV2hqHRvt8Qw5qeHAg9MTFkt02mHTw7tWJ+5ivpMdf0lf1jVWj20mzwxxvgflJ/vIWy69FlMcb7yladijh+8znj7p/uZlvyvh+bq8fjxPqmNHsLOP3n8v/eZbcyN+X5urSIrDJ2p2WNY3muGN0scIeAAz5yc8npmI15/FCMkZImfKIa/sTSm796dR4KqeGCyuB5gqc558p26Y4p6PiOZ4hl5N53M9PpG+yc2pdpjXu2arX6hRx3Huc1kjllWY9ZPuxbatq9eOSDdHQCWx2hDW0bZYBxbn0E8mUohLdnOyeu2kwGnpY15wbGylK+eXPM+gyfSRTiNL+7u+7SjZo8Rj42rIwbSMKgPNal6DoWPE+g4Tx7pvUPSAgICAgICAgICAgVX257rN9n1OzyFtJLtpmIFTseZrb/VsTxwfZJ+7JRbSFqRKkNqU36Nzp9TUUuX2iCykgOMjO7keR5yi+Pqne2nHl6I1piNtBT0P6Sv6ifdoryqx6SyNDtOtXDMHKjmFxn9TIzgtKX+rp8U0vaajcVRXaCueOExj+KZb8HJMdpj/AD5N/H8Vw0tuYn8v5Sek7WUrj93d8gn/ANpknwvNM73H5/w2z43x5jyt+Efy+O1Pbqu1GWuq1Sy7gL7gwMYPJj0mmvh1pyxe0xqGS3i+OuG1KxO537evzQy69G0CD2RbXZuqFABKEZLN5nOOJnfi0TjfKzWYyI/S2b2QTwlScszYXZnV65yujoexQcG04WpeWcu2BnjnA4+k8mU4r7re7H9ydFRFuvf9os4HwlytIP8AiPBrP0HmDIpaWvRSqKERVVFACqoCqAOQAHACHr0gICAgICAgICAgICAgIHMffZSDtW9geJ8MH8taCLRrTdbjR9TW8ec/yrwiGHyfoh49a2h7Cd2Zpy4zwA/r8BMubPGPt6ux4d4Vk5X2pnpr7+s/dH7/AKsTbSYcDyHP4xhyTeNyt8R4mLj5Ix0j0857zP8AnwfXZnY1ms1NelqatXtyA1hYKN1S54qCc4U9JqrZxsuPvtdfZ7uN01ZDau+zUEHO4o8Ko+jYJZvkVhVpamj0qVItdSKlajCogCqo8gBwEPXtAQEBAQEBAQEBAQEBAQEBA5R7yNb4u0NQ45GxgPgDgfoBPMs99OzmjprWntENVsrz8ZXW2mPLi6o3Hm8JawvSlcn0kbTqF2DHF7d/JObO1eCJgy431PA5XTMQz9pbPFmCDg+fSU4s007OnzfD6crVt6n3eWzNnX6e2vUVFWep1sUZIJKnOMeuMfOaK8um3Iy/R/PFZ1MT+v8AnzdV7K163013J7liq4zzAYZwfIjkfhN0TExuHy96Wpaa2jUwyp6iQEBAQEBAQEBAQEBAQEBAxtp6nwqbLD9hHf8AhUn+09jzWYq9d4r7zDjvX3F7GY8ySZVedzMupyLdWSXjK1b4NYJkotMKpxVvPk23YfYS3U6DUauk7zUOAasZLoF3nKn7wBB3evHrjKN27vckUwTFY9WsUPgyu0dmnDfVttm0Vm8nwnPyRqX1/EyddGfpbOkq8pdKk7hb3dLtIvTZQT/omDL+CzJx/EG+s6XCvus19nxf0m40UzVzR/7Rqfvj+2m+za+ZICAgICAgICAgICAgICAgQHb5yNnasj/Y2fTd4/pG9d2jiTrNWfi5LY8ZTLXM7tMki9fVQnllmOO7pPuR0m5stG/2tltn0Ph//HLcUfZY+dO8uvaP7qX70uzv7DtG1EGKbP39WOQRycqPIK4cAeQWeXh7gvuERsvV4MxZse30fh/K1OpTLHHEcjMmt9n0db67rF7m786q0edOfo6/9Zq4Xa8x8HE+k8RPFpP/ANftK3503w5AQEBAQEBAQEBAQEBAQEDC21oBqNPdQTgW1vXny31Iz8swlS3TaLezj3V6Z6rHqsUrYjMjKeYZSQR9RKbOhWd93nIpPfQ0M7qiDedmCqBzLMcKB8SRPJhbjmI7y692Ds1dNpqdOvKqtEz5lQAW+ZyfnNERqNOTkv12m3ur3v8AdgG7RpqkXL6ZjvYznwLMBjw54YVn0G8Z5aNwnhtqzn+t8SiY26NLzWUzpNdlcHpymS+LU7h9BxedFqdNvRZHcddva2z0pb/jrlvHrrJ8mPxnP9ZxI/5R+krwm98oQEBAQEBAQEBAQEBAQEBAQKh78ew4srO0KF/e1j/OFH26hw8T8Sjn5r+HjG0bX4cmp0onMqbNrD7j+z51GvFxXNOmHiEnl4pyKl+Ocv8Akkor3U5cmqTHu6RlrE8tXpktR67FDVurI6nkyMMMD6EEwOUO3HZezZ2qeh8lPepsP+sqPun8Q5EeY8iJTaNN+LJ1QgqzIS0Y5neoW93A1/51cfKk/q6SOH/yT9zT4huOHX/l+0rzmt8+QEBAQEBAQEBAQEBAQEBAQIntbq1q0WpsbBC1WcDyOVIA+pE9hfxqdeatfi5AxM7Zp0V3Amv/AMNYKMOL38TzLFU3T8N3A+RllJ3DLyadNo+5ZcmzECH7UdmdNr6fB1Kbw5qw4OjfeRuh/Q9QYe1tMTuHNnbPslZsvViuz26Wy1VmMB0zg5HRhkZHqDyImfLSdah1eHnr1xa3zTXZDbTaO5baseRB916zzU/px6ECc6MlqX6n2V+Jg5XHnDPlPeJ9p9JdAbC2zVqqhbUcjkyn3kbqrDof6zrY8kXruHwPM4eXiZZx5I+6fSY94SMmykBAQEBAQEBAQEBAQEBAQK179duGjRLQF/8AUEqW6KK91sfE/wBjPJ8pauHatcm59p19/k51lDUtv/J+2qV1V2nJ9m2vfH46zwx+V2/hE9xzq2nnLr1Yot7fuvmXuYQEDWO8bs0uv0NtWB4qg2UnqLVBIGfJhlT6NPJjcLMVtWhzLsrW4IRuXT0MwZse46ofUeG82cdvq7+X6N17Odq7dHYAjhfEZEYEbwK7wOQD15jP+IyPEi0XnXlpo+kd8U8SOr+vf2f3+Wvz06JpsDKGHIgEfAjM6T4t9wEBAQEBAQEBAQEBAQEBArLv/wBFv7OSzGfCvQn8Lhqz+rLJ11PaUZmY7wobX7NapUfIKWLvKeuMkEN65Ejk41q948mnFza27W7Sn+6vVtXtTSlACTZuEZHuOCjH1wGJ+Upikxba/JyaTjmsev8ALqeWsJAQEDlHtjsQ1bTv09ZUjxm3DnCgOd4An0DYPwkIxWtbUQ325WOtYvM/ztBa69g3tH2kI/lk/qYxR0wyZ+Xk5Vuu8+mo+EOt+y2o8TR6Z/vU1H+QTyFUeSUnr0gICAgICAgICAgICAgIED282T+1bP1VAGWapin+8T20/mUT2s93lvJzNr23tFp28g6/Rj/1my3fHDHXtkmG4f5P2wPF1lmrYexp1wvkbrAQMeeE3/4lmKWuHQ8JEBAQKP78+zLVWrtCoHccqluPs2ckb0DcviPWX47+ii9O+/dVO30yRZ0sGfzDnJZ49UcM+jqLu2P/AJVos/7Cv/hmZphskBAQEBAQEBAQEBAQEBAQEDlrt5of2YWU4wE1WpVR/wC2SHT+VlmqZ/2oZYj/AHZXl3QbE/Zdl0AjD2j9ofhg71uCufUJuD5TK1NzgICAgY20dDXfU9Nqh67FKMp6qf8A9ziJ0OY+1/Zt9I+o0j5bwcXVMft6duG98RyPqpmrfXjllmOjJE+6/u7Js7K0X+4rH0GJlamzwEBAQEBAQEBAQEBAQEBAQOeu+jQh9pJUDjxrkzjpv16erP8AKTLZn/biPiqiP9yZ+DoOtAoCgYAAAHkBwEqWvqAgICAgV73xbIV6KtUB7VL+G589Pf8Au3B9AxRvkZdhnVtKc1d12lO6izOytMvVA9TfirsdD/SVTGp0trO4226ePSAgICAgICAgICAgICAgQ3aLtNp9Gha1xvAZCD3ienwllcc27+iu+Wte3q5r29tZ7tcdY5zbY4dEAJKhcCpVHUgBfnKrTuexG5ju6m0N/iVpZgrvqrYIII3gDgg8QePKerHvAQEBAQNe7wK97Z2pUgkGvBwM4BIyfgOefSTx/wBUK8v9EtT7oNphKTRY2Ga2zGelvAkfnUqw9c+cZImLTt5imOmFmyC0gICAgICAgICAgICAgIGj7Z7tKNTqLbrNTqwLTlq1avc5KCo3kJVTjPDB4njJTaZjSHRG9ti7P9m9Lo03NPSqebnLWN+Oxss3zPDkJFPSWgICAgICAgUJtxDTtDU12L+zU72/WW9lPDGAHVuo4gcORO7zl1vtRv4M8RqdfFbvYfX236Ouy5WUne3C4w71A4rdhzBYcePHGD1lK+E9D0gICAgICAgICAgICAgICAgICAgICAged1CPjfVWwcjeAOD5jPWB6QEBAQEBA//Z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22" descr="data:image/jpeg;base64,/9j/4AAQSkZJRgABAQAAAQABAAD/2wCEAAkGBxMTEhUTExISFRIXGBUVFhYVFxIVFRcSFhcWFxUYFRcYHSggGBolGxYVITEhJSkrLi4vFx8zODMsNygxOisBCgoKDg0OGxAQGi0lICUtLy8tLy0tLS0tLS0tLS0tLS0tLS0tLS0tLS0tLy0tLS0tLS0tLS0tLS0tLS0tLy0tLf/AABEIAQAAxQMBEQACEQEDEQH/xAAcAAEAAgMBAQEAAAAAAAAAAAAABQcEBggDAgH/xABFEAACAgEBBQUFBQYBCgcAAAABAgADEQQFEiExQQYHE1FhIjJxgZFCUnKCoRQjkqKxwWIIJDNDU3OywtHhFSU0Y8PS8P/EABsBAQADAQEBAQAAAAAAAAAAAAACAwQFAQYH/8QANREBAAICAQIEAgkDBAMBAAAAAAECAxEEEiEFMUFRYYEGEyJxkaGxwdEy4fAUI3LxM0JiFf/aAAwDAQACEQMRAD8AvGAgICAgICAgICAgIHk+oQMFLqGPIEgE/ATzcPdPWevCAgICAgICAgICAgICAgICAgICAgICBibV1oppexuSgn4noB84exG50qjQdnmvdrrbrAzNvg/bB58GyeHljlOd0zM7mXZjHWI7t70m1raWVbjv04A8THtoehsx7yn72MjrnmNNcuv6mLLxo86fg2eaGIgICAgICAgICAgICAgICAgICAgICBXnfDtgaemsvnc9ogDm1uUCgflNk9iO0p47RW0TKqD3nXld2qtKcI+WJ8Rsjiu7kADqOIPylNcMR5tGTmWtGqxpHbL7b6ytxa732UFgtiOz2VspzvKpcncbAYjBHLyzJ2pFo1pTTPas726T7JbQF+lrcMHGN0MPtKPdb5rg/ORxTM17maIi/byTEsVEBAQEBAQEBAQEBAQEBAQEBAQEBApjvlP7dcmmrKqdNYA/illRmsrD49gFsbuOPqeUWtFar8fHtkntLUtjbIqr2nVXfXpLEdbAUqRmpRnVmGN/LMQ3sjPLIAxiUWyzPk0040Vtq3dv13YehkFRs1Q0uVPgCxQh3c7iu254pUZOAX4Z4Yj6yyX+lxzLbOzuz1pdUpG5WOaLwUKF3R/RZ5jiep7nmv1Wtfc2qaHMICAgICAgICAgICAgICAgICAgICBWfeIFo1ldqqN6xWLZ4guoVAfkoAkckbq18a+p1KP2BoKwwtVQHIAyAM48hnl8pm03xLb6lz5/Mk/15SaMyz9nPixfXh9eX64ntZ1KjPG8cp6XucQEBAQEBAQEBAQEBAQEBAQEBAQEDQe9vSg002A+0jMMdSrAZx9B9ZLW6ynjt02az2Y2pWVALDI6Z4zJLp1ncNrr2zUo4sPqI29mNs6i0vhgCB08z6zx5pJ7H7R0X22adLFN9QU2ICpOG6jB8xgjmMjPMZ0VncOblp0W1CYklZAQEBAQEBAQEBAQEBAQEBAQEDB2vtenTJv2uFHQc2Y+Sjr/AEk6UtedQuw4L5Z1SP4hR/brtbdq3dVX91vA1qfsgKAc4GDkgt88ZIAk8s48ddTbu118J5c5PsVi0ek94/WNfm1jRVqvtPXbY3l4q1qfmoYzl2zUifPfydbF4Fy5jvWI++38RKd0+3ra8fs+k0VR++5tvf5EheM8jPT4tP8A+Dyp9aR85n9oYu0tdr9RkXa1wh+xUoqXHl7JBI/FmP8AVR6VSj6N3tP283b4R++/2Y+xdCNK620s62rycNhhnmBjhj0xxlV+Re3rp0uN4Fw8Md69U+9u/wDaPviN/FY+xe8y1Bu6mvxR0evdR/zL7p+WPhLKcu0f1Rtz+X9Gcd53x7dPwnvHynz/AB2nNP3naQnDV6hPUqjAfwsT+kujl09Ylzr/AEZ5VY3W1Z+cx+sa/NtWy9rUahd6m1XHXB4j8Snip9CJfS9bxusuJyOJm41unLWYn/PKfKfkzZNnICAgICAgICAgICAgIHhrNWlSl7GCqOp/sOpkqUtedVhKtZtOoarqe26uG8Cs4GR4j4Cg+ijO988TZj4U+dpbcfDiZjqn5R/KstvbYe2wnLOx4ZPFj6AdB6CU8rPGOvTXtD6rh8alKx2089H2O1lyeL4e6vTfJUkeeMcPnifL5udWYteIm0R5zEbiPn669db16tdvE+Nhv0Tbc/BCNUVJBGCCR8wcESUWi3eHXx3reOqs7h61GShNkqJOIQ2ERo282aRSEcREkwzNHqWrcWVOyOOTKcH/ALj0PAyyJ1O4UZcdMtZpkjcT6SuDsR2qGsQq4C6hAN4Dky8g6+nmOh+InQwZuuNT5vgvF/Cp4V+qvek+Xw+E/t7tnl7jEBAQEBAQEBAQEBA8NZqkqQu5wo5yVKTeemEq1m06hTXaztidXb4NJyWIRPLJOPp1J9J08fTjjor5t9McUhmanShUFCuEqrQtba3JUUZd29f7mZ/E+dXhcfq1uZ7Vj1tM+Ufyv49orvJZot/bVmtXS7MoVN9hWt1gD32sxwGOeCLkk4IIA48OU+Yy8OclJz8+29Ruax2rGvzn/PNVk8RzZLar8v8Ar+U32s2ztrR6NfH1GlUMVqBqDG4nBJJyu4OCniPMYmHw+3C5V5wYuvpjc6mfs+f378/SeynJbJSNzrfv6q12JrbUuXcy5dlBrPEWZPJgeZ9eYnf5OLHbHPV21Hn7f57HD5ObDlicUzuZ/Fv+2NCKbML7rDI8x5j1nC4mectNz5w/SOLnnLTc+cPKppurK2X5c2J5aSGC1krS6nw1oPWe9MoTkjetvuq8iekW901sPazae5L095TxH3lPvKfiP7HpJ0vNZ6oU8vi05OG2K/lP5T6T8l/aPUrYiWIcq6hlPowyP6zr1mJjcPy/LjtjvNLecTqfk9p6gQEBAQEBAQEBAQKW79e1DI66WtuG7l8HqTy+mJoi31eP4z+jdhr0U6vWWg92jZ1u+32K7HGfveyn/MZLhT1ZfklPVKc7Q7dSyrVaYvuG0JuvxIzW+9uvjjutyyJg8XrN+Thyx3inVuP+Ua3Hxhq/005MfTWdSh+7LZy163xr3rRalYpvOntWN7Ixx44BY/ScbxvNN+N9XiiZ6p79p8vP+FOHg5qX3ev7/o23t6mm1tlSvqCEqBwK2TBZ8ZJJB44UfrOR4VOfiUtNcfe3vE+n4OpTwuORXqtM/L/pHbOq0Oj9qpC1mMbxyzfxHgvymnNPM5X2ck6j28o/Dzn5ujxvCK4p3WNfGfNga/aLWvvNw6ADkBNWHBGKvTV3cNK4q9MPOu+XxOl24l+32gieTOzyReu1W4pPXpLcdNy53N5UYaTPqgk1bZzma5xxp8tTm5Iv1TKW0WuzwaZ749O7xOd19rJNLMH0lOnYpddfdXtlbdKKCf3lOeHU1E5Uj0Gd35DznQ4t906fZ8V9I+HOLk/XRH2b/r6/y3aanzpAQEBAQEBAQEDR+8rtwmgr3FYG9hwA5gf2mjFWtY+sv5eke7VgxRP27eTm/bG1H1Fhsc5JlGbNOSdyvtbqlmdldV4dxxzdGQfHg3/LJ8PJ0ZPvhbijc6YmstJck88yjPEzO5XVvqXyLJm0vjJL6W4jkZ507TjPevlLKo2m465+MrtiiWvF4llr8UpRqg45YMommnaxcqMkbLbAJ7EJ2zRDFt1mJOKM2TmzWELrdWWPoJqx49PmObzJzW+EPGSZUjs5ckSjI7Hh9d2hsO7ymPb6qkeSZ2Vrnodbam3XXiD0PmGHUHqJKszWdwcjBjz45x5I3E/5+K+dhbTXU0V3LwDjJH3WHBl+RBE62O8XrFofmXM41uNntit6T+Mek/OGfJsxAQEBAQEBAjO0u110mlt1DcfDQkDlluSj5kiSpXqnSzFTrtFXJe2tq26q57rmLOxJ9B6DyEryXtaWub1ntuNMICVSsiIZWzWxbWf8afTIB/SSxTq8LMc6tH3pXtLohXYZt5OPUrMsalE6dMn0nNydlnHr1z38ktVo0Imaby7lOJhtXyeqbKXnIzlldXw3F5slaFXlIdW2uuCtI7PC5MycK749vCzTcD8JKLd1OTjTNJ+5reZ0dPidvRWldo0tpbcPfT3lTK7V218fPOK209pNoh+B4HzmS2KY8n0/F8Qpk7SldNb0Mpdek7Wj3Q7U/wBNpifK1B9FfH8h+Zm3h386/N8n9KOL/Rnj/jP6x+6ypufIkBAQEBAQECqf8ojWOuhorUkLZeN/1CKzKD88H8s9h5MqQrpGM8xJTTcKup7VbK8QHwwSwBO75gc8Smfispkms7hI9mux+p1FT6xdxdNRvM9jMud6sBigQZbe5cwBx5xSv2odCmeJmPfs/e3FwNxA6Tdy7fabeTPdrunfjOXkjaHHvqUrpb5mtV3uNn9ExU+RM9odvHbcPJpKHsvkCekVeqiQmV9YjTU7NKxuNSKWYvuIo4lixwoA8zkCdWluqsS/OeZj+pz3p7TP9nR3Zrut0tezjpdRWHutAe6xffW0e74b9AmSB0PHI9oiWaYPrJi24U5287BX7NcbzLZQ5xVYCoY9cNXneDAeWR6yuaS015FdfaQ+z9gamwjcqbj6GeTR7Tm1rPbbYLtmW0ACwDI54ZWx8QDkTDlxWjvMdn2PhniWDPEUpb7XtPaf7/KWzd22tKbQp8m30PwZDj+YLI8edZYaPHMcZOBf4an8J/ja951n5wQEBAQEBAQNT7z+zZ12z7alGbVxbV5+ImeA+ILL85KvsjaO23M2zTk7jcCOBB5ydfPUqr+8Nh2MxqvQ8uI+h5zzNXsjS22ybBR6KNuUD3BQLAOmDv8AEflOPyiUVs1Y51MT7K42vqvEcv58Zblt1Tt1M1uq22EszShXsyKrsSuatmPPMJPRa7Eovjdni87XaUpvBhkSmI07NclbRuHxvT3SUXh++JPOlP6yIWJ3L9iwXbady5JZ10ykcgCVa348Co+Z6jHTw11SH514nl+s5OSY95WN207S17P0r6h+JHs1pnBew+6o/uegBl0RtzbTpz0ddZqbm1erc2WtyB91F6Kg+yo8v6meTEyhMvzaHaW0DdRyo8hwjph4iW1bAb7Mc9JKaxMd0qZLUtFqTqY7xLa+7K3xto6UDPvFzjoEVmOfpj5znUxayRHtL7fl+J1y8CZ9bVjt8Z83R03vjCAgICAgICAgUn3xdgTWzbS0i8Pe1NYH1tUeX3h8/OTid/ermuleJqg9e8OfT4y3cWrpRMal77N7XNXbd4tZsrv0z6W0LgNukYVxngSp6dRM3TqWiktQQ8JDenRrPZ9iQWQ/RPEoe9KyFpa8VZlJ6RiJRbTs8abVZNzGQhuteYZGzNA+otrpT37GVB5DJxk+g5/KSrG50q5Ob6vDOSfSHTei09el06Vghaqawu8xAARFxlj8BkmdOI9H5/a25mZc79vu07bU1m8pP7JTlaQeG996wjzbp6Aesn8IUTPq1/XawKN0SyeyERtg1Ae83L1laUsWxnvsWupWdmIVFUZZmPAACRmVla6dOd23YirZ2nTKA6t0HjWZ3iCeJrQ9EB8ueMnMjqFs3mYiJ8objPUSAgICAgICAgfjKCCCAQeBB5EesChO8Tuzu0jvqdAhs0rZZ6V4vSeZKL9qv4cR5YGZOJQtVX+y9GrJvtx3pOsR6qrTMdoeV2hqHRvt8Qw5qeHAg9MTFkt02mHTw7tWJ+5ivpMdf0lf1jVWj20mzwxxvgflJ/vIWy69FlMcb7yladijh+8znj7p/uZlvyvh+bq8fjxPqmNHsLOP3n8v/eZbcyN+X5urSIrDJ2p2WNY3muGN0scIeAAz5yc8npmI15/FCMkZImfKIa/sTSm796dR4KqeGCyuB5gqc558p26Y4p6PiOZ4hl5N53M9PpG+yc2pdpjXu2arX6hRx3Huc1kjllWY9ZPuxbatq9eOSDdHQCWx2hDW0bZYBxbn0E8mUohLdnOyeu2kwGnpY15wbGylK+eXPM+gyfSRTiNL+7u+7SjZo8Rj42rIwbSMKgPNal6DoWPE+g4Tx7pvUPSAgICAgICAgICAgVX257rN9n1OzyFtJLtpmIFTseZrb/VsTxwfZJ+7JRbSFqRKkNqU36Nzp9TUUuX2iCykgOMjO7keR5yi+Pqne2nHl6I1piNtBT0P6Sv6ifdoryqx6SyNDtOtXDMHKjmFxn9TIzgtKX+rp8U0vaajcVRXaCueOExj+KZb8HJMdpj/AD5N/H8Vw0tuYn8v5Sek7WUrj93d8gn/ANpknwvNM73H5/w2z43x5jyt+Efy+O1Pbqu1GWuq1Sy7gL7gwMYPJj0mmvh1pyxe0xqGS3i+OuG1KxO537evzQy69G0CD2RbXZuqFABKEZLN5nOOJnfi0TjfKzWYyI/S2b2QTwlScszYXZnV65yujoexQcG04WpeWcu2BnjnA4+k8mU4r7re7H9ydFRFuvf9os4HwlytIP8AiPBrP0HmDIpaWvRSqKERVVFACqoCqAOQAHACHr0gICAgICAgICAgICAgIHMffZSDtW9geJ8MH8taCLRrTdbjR9TW8ec/yrwiGHyfoh49a2h7Cd2Zpy4zwA/r8BMubPGPt6ux4d4Vk5X2pnpr7+s/dH7/AKsTbSYcDyHP4xhyTeNyt8R4mLj5Ix0j0857zP8AnwfXZnY1ms1NelqatXtyA1hYKN1S54qCc4U9JqrZxsuPvtdfZ7uN01ZDau+zUEHO4o8Ko+jYJZvkVhVpamj0qVItdSKlajCogCqo8gBwEPXtAQEBAQEBAQEBAQEBAQEBA5R7yNb4u0NQ45GxgPgDgfoBPMs99OzmjprWntENVsrz8ZXW2mPLi6o3Hm8JawvSlcn0kbTqF2DHF7d/JObO1eCJgy431PA5XTMQz9pbPFmCDg+fSU4s007OnzfD6crVt6n3eWzNnX6e2vUVFWep1sUZIJKnOMeuMfOaK8um3Iy/R/PFZ1MT+v8AnzdV7K163013J7liq4zzAYZwfIjkfhN0TExuHy96Wpaa2jUwyp6iQEBAQEBAQEBAQEBAQEBAxtp6nwqbLD9hHf8AhUn+09jzWYq9d4r7zDjvX3F7GY8ySZVedzMupyLdWSXjK1b4NYJkotMKpxVvPk23YfYS3U6DUauk7zUOAasZLoF3nKn7wBB3evHrjKN27vckUwTFY9WsUPgyu0dmnDfVttm0Vm8nwnPyRqX1/EyddGfpbOkq8pdKk7hb3dLtIvTZQT/omDL+CzJx/EG+s6XCvus19nxf0m40UzVzR/7Rqfvj+2m+za+ZICAgICAgICAgICAgICAgQHb5yNnasj/Y2fTd4/pG9d2jiTrNWfi5LY8ZTLXM7tMki9fVQnllmOO7pPuR0m5stG/2tltn0Ph//HLcUfZY+dO8uvaP7qX70uzv7DtG1EGKbP39WOQRycqPIK4cAeQWeXh7gvuERsvV4MxZse30fh/K1OpTLHHEcjMmt9n0db67rF7m786q0edOfo6/9Zq4Xa8x8HE+k8RPFpP/ANftK3503w5AQEBAQEBAQEBAQEBAQEDC21oBqNPdQTgW1vXny31Iz8swlS3TaLezj3V6Z6rHqsUrYjMjKeYZSQR9RKbOhWd93nIpPfQ0M7qiDedmCqBzLMcKB8SRPJhbjmI7y692Ds1dNpqdOvKqtEz5lQAW+ZyfnNERqNOTkv12m3ur3v8AdgG7RpqkXL6ZjvYznwLMBjw54YVn0G8Z5aNwnhtqzn+t8SiY26NLzWUzpNdlcHpymS+LU7h9BxedFqdNvRZHcddva2z0pb/jrlvHrrJ8mPxnP9ZxI/5R+krwm98oQEBAQEBAQEBAQEBAQEBAQKh78ew4srO0KF/e1j/OFH26hw8T8Sjn5r+HjG0bX4cmp0onMqbNrD7j+z51GvFxXNOmHiEnl4pyKl+Ocv8Akkor3U5cmqTHu6RlrE8tXpktR67FDVurI6nkyMMMD6EEwOUO3HZezZ2qeh8lPepsP+sqPun8Q5EeY8iJTaNN+LJ1QgqzIS0Y5neoW93A1/51cfKk/q6SOH/yT9zT4huOHX/l+0rzmt8+QEBAQEBAQEBAQEBAQEBAQIntbq1q0WpsbBC1WcDyOVIA+pE9hfxqdeatfi5AxM7Zp0V3Amv/AMNYKMOL38TzLFU3T8N3A+RllJ3DLyadNo+5ZcmzECH7UdmdNr6fB1Kbw5qw4OjfeRuh/Q9QYe1tMTuHNnbPslZsvViuz26Wy1VmMB0zg5HRhkZHqDyImfLSdah1eHnr1xa3zTXZDbTaO5baseRB916zzU/px6ECc6MlqX6n2V+Jg5XHnDPlPeJ9p9JdAbC2zVqqhbUcjkyn3kbqrDof6zrY8kXruHwPM4eXiZZx5I+6fSY94SMmykBAQEBAQEBAQEBAQEBAQK179duGjRLQF/8AUEqW6KK91sfE/wBjPJ8pauHatcm59p19/k51lDUtv/J+2qV1V2nJ9m2vfH46zwx+V2/hE9xzq2nnLr1Yot7fuvmXuYQEDWO8bs0uv0NtWB4qg2UnqLVBIGfJhlT6NPJjcLMVtWhzLsrW4IRuXT0MwZse46ofUeG82cdvq7+X6N17Odq7dHYAjhfEZEYEbwK7wOQD15jP+IyPEi0XnXlpo+kd8U8SOr+vf2f3+Wvz06JpsDKGHIgEfAjM6T4t9wEBAQEBAQEBAQEBAQEBArLv/wBFv7OSzGfCvQn8Lhqz+rLJ11PaUZmY7wobX7NapUfIKWLvKeuMkEN65Ejk41q948mnFza27W7Sn+6vVtXtTSlACTZuEZHuOCjH1wGJ+Upikxba/JyaTjmsev8ALqeWsJAQEDlHtjsQ1bTv09ZUjxm3DnCgOd4An0DYPwkIxWtbUQ325WOtYvM/ztBa69g3tH2kI/lk/qYxR0wyZ+Xk5Vuu8+mo+EOt+y2o8TR6Z/vU1H+QTyFUeSUnr0gICAgICAgICAgICAgIED282T+1bP1VAGWapin+8T20/mUT2s93lvJzNr23tFp28g6/Rj/1my3fHDHXtkmG4f5P2wPF1lmrYexp1wvkbrAQMeeE3/4lmKWuHQ8JEBAQKP78+zLVWrtCoHccqluPs2ckb0DcviPWX47+ii9O+/dVO30yRZ0sGfzDnJZ49UcM+jqLu2P/AJVos/7Cv/hmZphskBAQEBAQEBAQEBAQEBAQEDlrt5of2YWU4wE1WpVR/wC2SHT+VlmqZ/2oZYj/AHZXl3QbE/Zdl0AjD2j9ofhg71uCufUJuD5TK1NzgICAgY20dDXfU9Nqh67FKMp6qf8A9ziJ0OY+1/Zt9I+o0j5bwcXVMft6duG98RyPqpmrfXjllmOjJE+6/u7Js7K0X+4rH0GJlamzwEBAQEBAQEBAQEBAQEBAQOeu+jQh9pJUDjxrkzjpv16erP8AKTLZn/biPiqiP9yZ+DoOtAoCgYAAAHkBwEqWvqAgICAgV73xbIV6KtUB7VL+G589Pf8Au3B9AxRvkZdhnVtKc1d12lO6izOytMvVA9TfirsdD/SVTGp0trO4226ePSAgICAgICAgICAgICAgQ3aLtNp9Gha1xvAZCD3ienwllcc27+iu+Wte3q5r29tZ7tcdY5zbY4dEAJKhcCpVHUgBfnKrTuexG5ju6m0N/iVpZgrvqrYIII3gDgg8QePKerHvAQEBAQNe7wK97Z2pUgkGvBwM4BIyfgOefSTx/wBUK8v9EtT7oNphKTRY2Ga2zGelvAkfnUqw9c+cZImLTt5imOmFmyC0gICAgICAgICAgICAgIGj7Z7tKNTqLbrNTqwLTlq1avc5KCo3kJVTjPDB4njJTaZjSHRG9ti7P9m9Lo03NPSqebnLWN+Oxss3zPDkJFPSWgICAgICAgUJtxDTtDU12L+zU72/WW9lPDGAHVuo4gcORO7zl1vtRv4M8RqdfFbvYfX236Ouy5WUne3C4w71A4rdhzBYcePHGD1lK+E9D0gICAgICAgICAgICAgICAgICAgICAged1CPjfVWwcjeAOD5jPWB6QEBAQEBA//Z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24" descr="data:image/jpeg;base64,/9j/4AAQSkZJRgABAQAAAQABAAD/2wCEAAkGBxMTEhUTExISFRIXGBUVFhYVFxIVFRcSFhcWFxUYFRcYHSggGBolGxYVITEhJSkrLi4vFx8zODMsNygxOisBCgoKDg0OGxAQGi0lICUtLy8tLy0tLS0tLS0tLS0tLS0tLS0tLS0tLS0tLy0tLS0tLS0tLS0tLS0tLS0tLy0tLf/AABEIAQAAxQMBEQACEQEDEQH/xAAcAAEAAgMBAQEAAAAAAAAAAAAABQcEBggDAgH/xABFEAACAgEBBQUFBQYBCgcAAAABAgADEQQFEiExQQYHE1FhIjJxgZFCUnKCoRQjkqKxwWIIJDNDU3OywtHhFSU0Y8PS8P/EABsBAQADAQEBAQAAAAAAAAAAAAACAwQFAQYH/8QANREBAAICAQIEAgkDBAMBAAAAAAECAxEEEiEFMUFRYYEGEyJxkaGxwdEy4fAUI3LxM0JiFf/aAAwDAQACEQMRAD8AvGAgICAgICAgICAgIHk+oQMFLqGPIEgE/ATzcPdPWevCAgICAgICAgICAgICAgICAgICAgICBibV1oppexuSgn4noB84exG50qjQdnmvdrrbrAzNvg/bB58GyeHljlOd0zM7mXZjHWI7t70m1raWVbjv04A8THtoehsx7yn72MjrnmNNcuv6mLLxo86fg2eaGIgICAgICAgICAgICAgICAgICAgICBXnfDtgaemsvnc9ogDm1uUCgflNk9iO0p47RW0TKqD3nXld2qtKcI+WJ8Rsjiu7kADqOIPylNcMR5tGTmWtGqxpHbL7b6ytxa732UFgtiOz2VspzvKpcncbAYjBHLyzJ2pFo1pTTPas726T7JbQF+lrcMHGN0MPtKPdb5rg/ORxTM17maIi/byTEsVEBAQEBAQEBAQEBAQEBAQEBAQEBApjvlP7dcmmrKqdNYA/illRmsrD49gFsbuOPqeUWtFar8fHtkntLUtjbIqr2nVXfXpLEdbAUqRmpRnVmGN/LMQ3sjPLIAxiUWyzPk0040Vtq3dv13YehkFRs1Q0uVPgCxQh3c7iu254pUZOAX4Z4Yj6yyX+lxzLbOzuz1pdUpG5WOaLwUKF3R/RZ5jiep7nmv1Wtfc2qaHMICAgICAgICAgICAgICAgICAgICBWfeIFo1ldqqN6xWLZ4guoVAfkoAkckbq18a+p1KP2BoKwwtVQHIAyAM48hnl8pm03xLb6lz5/Mk/15SaMyz9nPixfXh9eX64ntZ1KjPG8cp6XucQEBAQEBAQEBAQEBAQEBAQEBAQEDQe9vSg002A+0jMMdSrAZx9B9ZLW6ynjt02az2Y2pWVALDI6Z4zJLp1ncNrr2zUo4sPqI29mNs6i0vhgCB08z6zx5pJ7H7R0X22adLFN9QU2ICpOG6jB8xgjmMjPMZ0VncOblp0W1CYklZAQEBAQEBAQEBAQEBAQEBAQEDB2vtenTJv2uFHQc2Y+Sjr/AEk6UtedQuw4L5Z1SP4hR/brtbdq3dVX91vA1qfsgKAc4GDkgt88ZIAk8s48ddTbu118J5c5PsVi0ek94/WNfm1jRVqvtPXbY3l4q1qfmoYzl2zUifPfydbF4Fy5jvWI++38RKd0+3ra8fs+k0VR++5tvf5EheM8jPT4tP8A+Dyp9aR85n9oYu0tdr9RkXa1wh+xUoqXHl7JBI/FmP8AVR6VSj6N3tP283b4R++/2Y+xdCNK620s62rycNhhnmBjhj0xxlV+Re3rp0uN4Fw8Md69U+9u/wDaPviN/FY+xe8y1Bu6mvxR0evdR/zL7p+WPhLKcu0f1Rtz+X9Gcd53x7dPwnvHynz/AB2nNP3naQnDV6hPUqjAfwsT+kujl09Ylzr/AEZ5VY3W1Z+cx+sa/NtWy9rUahd6m1XHXB4j8Snip9CJfS9bxusuJyOJm41unLWYn/PKfKfkzZNnICAgICAgICAgICAgIHhrNWlSl7GCqOp/sOpkqUtedVhKtZtOoarqe26uG8Cs4GR4j4Cg+ijO988TZj4U+dpbcfDiZjqn5R/KstvbYe2wnLOx4ZPFj6AdB6CU8rPGOvTXtD6rh8alKx2089H2O1lyeL4e6vTfJUkeeMcPnifL5udWYteIm0R5zEbiPn669db16tdvE+Nhv0Tbc/BCNUVJBGCCR8wcESUWi3eHXx3reOqs7h61GShNkqJOIQ2ERo282aRSEcREkwzNHqWrcWVOyOOTKcH/ALj0PAyyJ1O4UZcdMtZpkjcT6SuDsR2qGsQq4C6hAN4Dky8g6+nmOh+InQwZuuNT5vgvF/Cp4V+qvek+Xw+E/t7tnl7jEBAQEBAQEBAQEBA8NZqkqQu5wo5yVKTeemEq1m06hTXaztidXb4NJyWIRPLJOPp1J9J08fTjjor5t9McUhmanShUFCuEqrQtba3JUUZd29f7mZ/E+dXhcfq1uZ7Vj1tM+Ufyv49orvJZot/bVmtXS7MoVN9hWt1gD32sxwGOeCLkk4IIA48OU+Yy8OclJz8+29Ruax2rGvzn/PNVk8RzZLar8v8Ar+U32s2ztrR6NfH1GlUMVqBqDG4nBJJyu4OCniPMYmHw+3C5V5wYuvpjc6mfs+f378/SeynJbJSNzrfv6q12JrbUuXcy5dlBrPEWZPJgeZ9eYnf5OLHbHPV21Hn7f57HD5ObDlicUzuZ/Fv+2NCKbML7rDI8x5j1nC4mectNz5w/SOLnnLTc+cPKppurK2X5c2J5aSGC1krS6nw1oPWe9MoTkjetvuq8iekW901sPazae5L095TxH3lPvKfiP7HpJ0vNZ6oU8vi05OG2K/lP5T6T8l/aPUrYiWIcq6hlPowyP6zr1mJjcPy/LjtjvNLecTqfk9p6gQEBAQEBAQEBAQKW79e1DI66WtuG7l8HqTy+mJoi31eP4z+jdhr0U6vWWg92jZ1u+32K7HGfveyn/MZLhT1ZfklPVKc7Q7dSyrVaYvuG0JuvxIzW+9uvjjutyyJg8XrN+Thyx3inVuP+Ua3Hxhq/005MfTWdSh+7LZy163xr3rRalYpvOntWN7Ixx44BY/ScbxvNN+N9XiiZ6p79p8vP+FOHg5qX3ev7/o23t6mm1tlSvqCEqBwK2TBZ8ZJJB44UfrOR4VOfiUtNcfe3vE+n4OpTwuORXqtM/L/pHbOq0Oj9qpC1mMbxyzfxHgvymnNPM5X2ck6j28o/Dzn5ujxvCK4p3WNfGfNga/aLWvvNw6ADkBNWHBGKvTV3cNK4q9MPOu+XxOl24l+32gieTOzyReu1W4pPXpLcdNy53N5UYaTPqgk1bZzma5xxp8tTm5Iv1TKW0WuzwaZ749O7xOd19rJNLMH0lOnYpddfdXtlbdKKCf3lOeHU1E5Uj0Gd35DznQ4t906fZ8V9I+HOLk/XRH2b/r6/y3aanzpAQEBAQEBAQEDR+8rtwmgr3FYG9hwA5gf2mjFWtY+sv5eke7VgxRP27eTm/bG1H1Fhsc5JlGbNOSdyvtbqlmdldV4dxxzdGQfHg3/LJ8PJ0ZPvhbijc6YmstJck88yjPEzO5XVvqXyLJm0vjJL6W4jkZ507TjPevlLKo2m465+MrtiiWvF4llr8UpRqg45YMommnaxcqMkbLbAJ7EJ2zRDFt1mJOKM2TmzWELrdWWPoJqx49PmObzJzW+EPGSZUjs5ckSjI7Hh9d2hsO7ymPb6qkeSZ2Vrnodbam3XXiD0PmGHUHqJKszWdwcjBjz45x5I3E/5+K+dhbTXU0V3LwDjJH3WHBl+RBE62O8XrFofmXM41uNntit6T+Mek/OGfJsxAQEBAQEBAjO0u110mlt1DcfDQkDlluSj5kiSpXqnSzFTrtFXJe2tq26q57rmLOxJ9B6DyEryXtaWub1ntuNMICVSsiIZWzWxbWf8afTIB/SSxTq8LMc6tH3pXtLohXYZt5OPUrMsalE6dMn0nNydlnHr1z38ktVo0Imaby7lOJhtXyeqbKXnIzlldXw3F5slaFXlIdW2uuCtI7PC5MycK749vCzTcD8JKLd1OTjTNJ+5reZ0dPidvRWldo0tpbcPfT3lTK7V218fPOK209pNoh+B4HzmS2KY8n0/F8Qpk7SldNb0Mpdek7Wj3Q7U/wBNpifK1B9FfH8h+Zm3h386/N8n9KOL/Rnj/jP6x+6ypufIkBAQEBAQECqf8ojWOuhorUkLZeN/1CKzKD88H8s9h5MqQrpGM8xJTTcKup7VbK8QHwwSwBO75gc8Smfispkms7hI9mux+p1FT6xdxdNRvM9jMud6sBigQZbe5cwBx5xSv2odCmeJmPfs/e3FwNxA6Tdy7fabeTPdrunfjOXkjaHHvqUrpb5mtV3uNn9ExU+RM9odvHbcPJpKHsvkCekVeqiQmV9YjTU7NKxuNSKWYvuIo4lixwoA8zkCdWluqsS/OeZj+pz3p7TP9nR3Zrut0tezjpdRWHutAe6xffW0e74b9AmSB0PHI9oiWaYPrJi24U5287BX7NcbzLZQ5xVYCoY9cNXneDAeWR6yuaS015FdfaQ+z9gamwjcqbj6GeTR7Tm1rPbbYLtmW0ACwDI54ZWx8QDkTDlxWjvMdn2PhniWDPEUpb7XtPaf7/KWzd22tKbQp8m30PwZDj+YLI8edZYaPHMcZOBf4an8J/ja951n5wQEBAQEBAQNT7z+zZ12z7alGbVxbV5+ImeA+ILL85KvsjaO23M2zTk7jcCOBB5ydfPUqr+8Nh2MxqvQ8uI+h5zzNXsjS22ybBR6KNuUD3BQLAOmDv8AEflOPyiUVs1Y51MT7K42vqvEcv58Zblt1Tt1M1uq22EszShXsyKrsSuatmPPMJPRa7Eovjdni87XaUpvBhkSmI07NclbRuHxvT3SUXh++JPOlP6yIWJ3L9iwXbady5JZ10ykcgCVa348Co+Z6jHTw11SH514nl+s5OSY95WN207S17P0r6h+JHs1pnBew+6o/uegBl0RtzbTpz0ddZqbm1erc2WtyB91F6Kg+yo8v6meTEyhMvzaHaW0DdRyo8hwjph4iW1bAb7Mc9JKaxMd0qZLUtFqTqY7xLa+7K3xto6UDPvFzjoEVmOfpj5znUxayRHtL7fl+J1y8CZ9bVjt8Z83R03vjCAgICAgICAgUn3xdgTWzbS0i8Pe1NYH1tUeX3h8/OTid/ermuleJqg9e8OfT4y3cWrpRMal77N7XNXbd4tZsrv0z6W0LgNukYVxngSp6dRM3TqWiktQQ8JDenRrPZ9iQWQ/RPEoe9KyFpa8VZlJ6RiJRbTs8abVZNzGQhuteYZGzNA+otrpT37GVB5DJxk+g5/KSrG50q5Ob6vDOSfSHTei09el06Vghaqawu8xAARFxlj8BkmdOI9H5/a25mZc79vu07bU1m8pP7JTlaQeG996wjzbp6Aesn8IUTPq1/XawKN0SyeyERtg1Ae83L1laUsWxnvsWupWdmIVFUZZmPAACRmVla6dOd23YirZ2nTKA6t0HjWZ3iCeJrQ9EB8ueMnMjqFs3mYiJ8objPUSAgICAgICAgfjKCCCAQeBB5EesChO8Tuzu0jvqdAhs0rZZ6V4vSeZKL9qv4cR5YGZOJQtVX+y9GrJvtx3pOsR6qrTMdoeV2hqHRvt8Qw5qeHAg9MTFkt02mHTw7tWJ+5ivpMdf0lf1jVWj20mzwxxvgflJ/vIWy69FlMcb7yladijh+8znj7p/uZlvyvh+bq8fjxPqmNHsLOP3n8v/eZbcyN+X5urSIrDJ2p2WNY3muGN0scIeAAz5yc8npmI15/FCMkZImfKIa/sTSm796dR4KqeGCyuB5gqc558p26Y4p6PiOZ4hl5N53M9PpG+yc2pdpjXu2arX6hRx3Huc1kjllWY9ZPuxbatq9eOSDdHQCWx2hDW0bZYBxbn0E8mUohLdnOyeu2kwGnpY15wbGylK+eXPM+gyfSRTiNL+7u+7SjZo8Rj42rIwbSMKgPNal6DoWPE+g4Tx7pvUPSAgICAgICAgICAgVX257rN9n1OzyFtJLtpmIFTseZrb/VsTxwfZJ+7JRbSFqRKkNqU36Nzp9TUUuX2iCykgOMjO7keR5yi+Pqne2nHl6I1piNtBT0P6Sv6ifdoryqx6SyNDtOtXDMHKjmFxn9TIzgtKX+rp8U0vaajcVRXaCueOExj+KZb8HJMdpj/AD5N/H8Vw0tuYn8v5Sek7WUrj93d8gn/ANpknwvNM73H5/w2z43x5jyt+Efy+O1Pbqu1GWuq1Sy7gL7gwMYPJj0mmvh1pyxe0xqGS3i+OuG1KxO537evzQy69G0CD2RbXZuqFABKEZLN5nOOJnfi0TjfKzWYyI/S2b2QTwlScszYXZnV65yujoexQcG04WpeWcu2BnjnA4+k8mU4r7re7H9ydFRFuvf9os4HwlytIP8AiPBrP0HmDIpaWvRSqKERVVFACqoCqAOQAHACHr0gICAgICAgICAgICAgIHMffZSDtW9geJ8MH8taCLRrTdbjR9TW8ec/yrwiGHyfoh49a2h7Cd2Zpy4zwA/r8BMubPGPt6ux4d4Vk5X2pnpr7+s/dH7/AKsTbSYcDyHP4xhyTeNyt8R4mLj5Ix0j0857zP8AnwfXZnY1ms1NelqatXtyA1hYKN1S54qCc4U9JqrZxsuPvtdfZ7uN01ZDau+zUEHO4o8Ko+jYJZvkVhVpamj0qVItdSKlajCogCqo8gBwEPXtAQEBAQEBAQEBAQEBAQEBA5R7yNb4u0NQ45GxgPgDgfoBPMs99OzmjprWntENVsrz8ZXW2mPLi6o3Hm8JawvSlcn0kbTqF2DHF7d/JObO1eCJgy431PA5XTMQz9pbPFmCDg+fSU4s007OnzfD6crVt6n3eWzNnX6e2vUVFWep1sUZIJKnOMeuMfOaK8um3Iy/R/PFZ1MT+v8AnzdV7K163013J7liq4zzAYZwfIjkfhN0TExuHy96Wpaa2jUwyp6iQEBAQEBAQEBAQEBAQEBAxtp6nwqbLD9hHf8AhUn+09jzWYq9d4r7zDjvX3F7GY8ySZVedzMupyLdWSXjK1b4NYJkotMKpxVvPk23YfYS3U6DUauk7zUOAasZLoF3nKn7wBB3evHrjKN27vckUwTFY9WsUPgyu0dmnDfVttm0Vm8nwnPyRqX1/EyddGfpbOkq8pdKk7hb3dLtIvTZQT/omDL+CzJx/EG+s6XCvus19nxf0m40UzVzR/7Rqfvj+2m+za+ZICAgICAgICAgICAgICAgQHb5yNnasj/Y2fTd4/pG9d2jiTrNWfi5LY8ZTLXM7tMki9fVQnllmOO7pPuR0m5stG/2tltn0Ph//HLcUfZY+dO8uvaP7qX70uzv7DtG1EGKbP39WOQRycqPIK4cAeQWeXh7gvuERsvV4MxZse30fh/K1OpTLHHEcjMmt9n0db67rF7m786q0edOfo6/9Zq4Xa8x8HE+k8RPFpP/ANftK3503w5AQEBAQEBAQEBAQEBAQEDC21oBqNPdQTgW1vXny31Iz8swlS3TaLezj3V6Z6rHqsUrYjMjKeYZSQR9RKbOhWd93nIpPfQ0M7qiDedmCqBzLMcKB8SRPJhbjmI7y692Ds1dNpqdOvKqtEz5lQAW+ZyfnNERqNOTkv12m3ur3v8AdgG7RpqkXL6ZjvYznwLMBjw54YVn0G8Z5aNwnhtqzn+t8SiY26NLzWUzpNdlcHpymS+LU7h9BxedFqdNvRZHcddva2z0pb/jrlvHrrJ8mPxnP9ZxI/5R+krwm98oQEBAQEBAQEBAQEBAQEBAQKh78ew4srO0KF/e1j/OFH26hw8T8Sjn5r+HjG0bX4cmp0onMqbNrD7j+z51GvFxXNOmHiEnl4pyKl+Ocv8Akkor3U5cmqTHu6RlrE8tXpktR67FDVurI6nkyMMMD6EEwOUO3HZezZ2qeh8lPepsP+sqPun8Q5EeY8iJTaNN+LJ1QgqzIS0Y5neoW93A1/51cfKk/q6SOH/yT9zT4huOHX/l+0rzmt8+QEBAQEBAQEBAQEBAQEBAQIntbq1q0WpsbBC1WcDyOVIA+pE9hfxqdeatfi5AxM7Zp0V3Amv/AMNYKMOL38TzLFU3T8N3A+RllJ3DLyadNo+5ZcmzECH7UdmdNr6fB1Kbw5qw4OjfeRuh/Q9QYe1tMTuHNnbPslZsvViuz26Wy1VmMB0zg5HRhkZHqDyImfLSdah1eHnr1xa3zTXZDbTaO5baseRB916zzU/px6ECc6MlqX6n2V+Jg5XHnDPlPeJ9p9JdAbC2zVqqhbUcjkyn3kbqrDof6zrY8kXruHwPM4eXiZZx5I+6fSY94SMmykBAQEBAQEBAQEBAQEBAQK179duGjRLQF/8AUEqW6KK91sfE/wBjPJ8pauHatcm59p19/k51lDUtv/J+2qV1V2nJ9m2vfH46zwx+V2/hE9xzq2nnLr1Yot7fuvmXuYQEDWO8bs0uv0NtWB4qg2UnqLVBIGfJhlT6NPJjcLMVtWhzLsrW4IRuXT0MwZse46ofUeG82cdvq7+X6N17Odq7dHYAjhfEZEYEbwK7wOQD15jP+IyPEi0XnXlpo+kd8U8SOr+vf2f3+Wvz06JpsDKGHIgEfAjM6T4t9wEBAQEBAQEBAQEBAQEBArLv/wBFv7OSzGfCvQn8Lhqz+rLJ11PaUZmY7wobX7NapUfIKWLvKeuMkEN65Ejk41q948mnFza27W7Sn+6vVtXtTSlACTZuEZHuOCjH1wGJ+Upikxba/JyaTjmsev8ALqeWsJAQEDlHtjsQ1bTv09ZUjxm3DnCgOd4An0DYPwkIxWtbUQ325WOtYvM/ztBa69g3tH2kI/lk/qYxR0wyZ+Xk5Vuu8+mo+EOt+y2o8TR6Z/vU1H+QTyFUeSUnr0gICAgICAgICAgICAgIED282T+1bP1VAGWapin+8T20/mUT2s93lvJzNr23tFp28g6/Rj/1my3fHDHXtkmG4f5P2wPF1lmrYexp1wvkbrAQMeeE3/4lmKWuHQ8JEBAQKP78+zLVWrtCoHccqluPs2ckb0DcviPWX47+ii9O+/dVO30yRZ0sGfzDnJZ49UcM+jqLu2P/AJVos/7Cv/hmZphskBAQEBAQEBAQEBAQEBAQEDlrt5of2YWU4wE1WpVR/wC2SHT+VlmqZ/2oZYj/AHZXl3QbE/Zdl0AjD2j9ofhg71uCufUJuD5TK1NzgICAgY20dDXfU9Nqh67FKMp6qf8A9ziJ0OY+1/Zt9I+o0j5bwcXVMft6duG98RyPqpmrfXjllmOjJE+6/u7Js7K0X+4rH0GJlamzwEBAQEBAQEBAQEBAQEBAQOeu+jQh9pJUDjxrkzjpv16erP8AKTLZn/biPiqiP9yZ+DoOtAoCgYAAAHkBwEqWvqAgICAgV73xbIV6KtUB7VL+G589Pf8Au3B9AxRvkZdhnVtKc1d12lO6izOytMvVA9TfirsdD/SVTGp0trO4226ePSAgICAgICAgICAgICAgQ3aLtNp9Gha1xvAZCD3ienwllcc27+iu+Wte3q5r29tZ7tcdY5zbY4dEAJKhcCpVHUgBfnKrTuexG5ju6m0N/iVpZgrvqrYIII3gDgg8QePKerHvAQEBAQNe7wK97Z2pUgkGvBwM4BIyfgOefSTx/wBUK8v9EtT7oNphKTRY2Ga2zGelvAkfnUqw9c+cZImLTt5imOmFmyC0gICAgICAgICAgICAgIGj7Z7tKNTqLbrNTqwLTlq1avc5KCo3kJVTjPDB4njJTaZjSHRG9ti7P9m9Lo03NPSqebnLWN+Oxss3zPDkJFPSWgICAgICAgUJtxDTtDU12L+zU72/WW9lPDGAHVuo4gcORO7zl1vtRv4M8RqdfFbvYfX236Ouy5WUne3C4w71A4rdhzBYcePHGD1lK+E9D0gICAgICAgICAgICAgICAgICAgICAged1CPjfVWwcjeAOD5jPWB6QEBAQEBA//Z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4" descr="Image result for bitcoin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Image result for bitcoin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 rot="10800000">
            <a:off x="2406111" y="4682676"/>
            <a:ext cx="1143391" cy="4156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 rot="10800000">
            <a:off x="2714457" y="4676552"/>
            <a:ext cx="1143391" cy="4156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 rot="10800000">
            <a:off x="2999761" y="4676552"/>
            <a:ext cx="1143391" cy="4156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215610" y="3124199"/>
            <a:ext cx="381000" cy="32453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714456" y="6369546"/>
            <a:ext cx="4067344" cy="183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198374" y="2639290"/>
            <a:ext cx="1516625" cy="332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51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 Exercise - Solution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960" y="1295400"/>
            <a:ext cx="21717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6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Convexity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87" y="1371599"/>
            <a:ext cx="5611439" cy="2711174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73934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>
            <p:custDataLst>
              <p:tags r:id="rId1"/>
            </p:custDataLst>
          </p:nvPr>
        </p:nvSpPr>
        <p:spPr>
          <a:xfrm>
            <a:off x="0" y="7112000"/>
            <a:ext cx="9144000" cy="64633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mtClean="0"/>
              <a:t>TexPoint fonts used in EMF. </a:t>
            </a:r>
          </a:p>
          <a:p>
            <a:r>
              <a:rPr lang="en-US" smtClean="0"/>
              <a:t>Read the TexPoint manual before you delete this box.: </a:t>
            </a:r>
            <a:r>
              <a:rPr lang="en-US" smtClean="0">
                <a:latin typeface="CMSY10ORIG"/>
              </a:rPr>
              <a:t>A</a:t>
            </a:r>
            <a:r>
              <a:rPr lang="en-US" smtClean="0">
                <a:latin typeface="CMBX10"/>
              </a:rPr>
              <a:t>A</a:t>
            </a:r>
            <a:r>
              <a:rPr lang="en-US" smtClean="0">
                <a:latin typeface="CMR7"/>
              </a:rPr>
              <a:t>A</a:t>
            </a:r>
            <a:r>
              <a:rPr lang="en-US" smtClean="0">
                <a:latin typeface="CMMI10"/>
              </a:rPr>
              <a:t>A</a:t>
            </a:r>
            <a:r>
              <a:rPr lang="en-US" smtClean="0">
                <a:latin typeface="CMMI7"/>
              </a:rPr>
              <a:t>A</a:t>
            </a:r>
            <a:r>
              <a:rPr lang="en-US" smtClean="0">
                <a:latin typeface="CMR10"/>
              </a:rPr>
              <a:t>A</a:t>
            </a:r>
            <a:r>
              <a:rPr lang="en-US" smtClean="0">
                <a:latin typeface="MSBM10"/>
              </a:rPr>
              <a:t>A</a:t>
            </a:r>
            <a:r>
              <a:rPr lang="en-US" smtClean="0">
                <a:latin typeface="CMEX10"/>
              </a:rPr>
              <a:t>A</a:t>
            </a:r>
            <a:r>
              <a:rPr lang="en-US" smtClean="0">
                <a:latin typeface="CMSY7"/>
              </a:rPr>
              <a:t>A</a:t>
            </a:r>
            <a:endParaRPr lang="en-US"/>
          </a:p>
        </p:txBody>
      </p:sp>
      <p:sp>
        <p:nvSpPr>
          <p:cNvPr id="3" name="AutoShape 6" descr="Image result for eve wall-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eve wall-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6" descr="data:image/jpeg;base64,/9j/4AAQSkZJRgABAQAAAQABAAD/2wCEAAkGBxMTEhUTExISFRIXGBUVFhYVFxIVFRcSFhcWFxUYFRcYHSggGBolGxYVITEhJSkrLi4vFx8zODMsNygxOisBCgoKDg0OGxAQGi0lICUtLy8tLy0tLS0tLS0tLS0tLS0tLS0tLS0tLS0tLy0tLS0tLS0tLS0tLS0tLS0tLy0tLf/AABEIAQAAxQMBEQACEQEDEQH/xAAcAAEAAgMBAQEAAAAAAAAAAAAABQcEBggDAgH/xABFEAACAgEBBQUFBQYBCgcAAAABAgADEQQFEiExQQYHE1FhIjJxgZFCUnKCoRQjkqKxwWIIJDNDU3OywtHhFSU0Y8PS8P/EABsBAQADAQEBAQAAAAAAAAAAAAACAwQFAQYH/8QANREBAAICAQIEAgkDBAMBAAAAAAECAxEEEiEFMUFRYYEGEyJxkaGxwdEy4fAUI3LxM0JiFf/aAAwDAQACEQMRAD8AvGAgICAgICAgICAgIHk+oQMFLqGPIEgE/ATzcPdPWevCAgICAgICAgICAgICAgICAgICAgICBibV1oppexuSgn4noB84exG50qjQdnmvdrrbrAzNvg/bB58GyeHljlOd0zM7mXZjHWI7t70m1raWVbjv04A8THtoehsx7yn72MjrnmNNcuv6mLLxo86fg2eaGIgICAgICAgICAgICAgICAgICAgICBXnfDtgaemsvnc9ogDm1uUCgflNk9iO0p47RW0TKqD3nXld2qtKcI+WJ8Rsjiu7kADqOIPylNcMR5tGTmWtGqxpHbL7b6ytxa732UFgtiOz2VspzvKpcncbAYjBHLyzJ2pFo1pTTPas726T7JbQF+lrcMHGN0MPtKPdb5rg/ORxTM17maIi/byTEsVEBAQEBAQEBAQEBAQEBAQEBAQEBApjvlP7dcmmrKqdNYA/illRmsrD49gFsbuOPqeUWtFar8fHtkntLUtjbIqr2nVXfXpLEdbAUqRmpRnVmGN/LMQ3sjPLIAxiUWyzPk0040Vtq3dv13YehkFRs1Q0uVPgCxQh3c7iu254pUZOAX4Z4Yj6yyX+lxzLbOzuz1pdUpG5WOaLwUKF3R/RZ5jiep7nmv1Wtfc2qaHMICAgICAgICAgICAgICAgICAgICBWfeIFo1ldqqN6xWLZ4guoVAfkoAkckbq18a+p1KP2BoKwwtVQHIAyAM48hnl8pm03xLb6lz5/Mk/15SaMyz9nPixfXh9eX64ntZ1KjPG8cp6XucQEBAQEBAQEBAQEBAQEBAQEBAQEDQe9vSg002A+0jMMdSrAZx9B9ZLW6ynjt02az2Y2pWVALDI6Z4zJLp1ncNrr2zUo4sPqI29mNs6i0vhgCB08z6zx5pJ7H7R0X22adLFN9QU2ICpOG6jB8xgjmMjPMZ0VncOblp0W1CYklZAQEBAQEBAQEBAQEBAQEBAQEDB2vtenTJv2uFHQc2Y+Sjr/AEk6UtedQuw4L5Z1SP4hR/brtbdq3dVX91vA1qfsgKAc4GDkgt88ZIAk8s48ddTbu118J5c5PsVi0ek94/WNfm1jRVqvtPXbY3l4q1qfmoYzl2zUifPfydbF4Fy5jvWI++38RKd0+3ra8fs+k0VR++5tvf5EheM8jPT4tP8A+Dyp9aR85n9oYu0tdr9RkXa1wh+xUoqXHl7JBI/FmP8AVR6VSj6N3tP283b4R++/2Y+xdCNK620s62rycNhhnmBjhj0xxlV+Re3rp0uN4Fw8Md69U+9u/wDaPviN/FY+xe8y1Bu6mvxR0evdR/zL7p+WPhLKcu0f1Rtz+X9Gcd53x7dPwnvHynz/AB2nNP3naQnDV6hPUqjAfwsT+kujl09Ylzr/AEZ5VY3W1Z+cx+sa/NtWy9rUahd6m1XHXB4j8Snip9CJfS9bxusuJyOJm41unLWYn/PKfKfkzZNnICAgICAgICAgICAgIHhrNWlSl7GCqOp/sOpkqUtedVhKtZtOoarqe26uG8Cs4GR4j4Cg+ijO988TZj4U+dpbcfDiZjqn5R/KstvbYe2wnLOx4ZPFj6AdB6CU8rPGOvTXtD6rh8alKx2089H2O1lyeL4e6vTfJUkeeMcPnifL5udWYteIm0R5zEbiPn669db16tdvE+Nhv0Tbc/BCNUVJBGCCR8wcESUWi3eHXx3reOqs7h61GShNkqJOIQ2ERo282aRSEcREkwzNHqWrcWVOyOOTKcH/ALj0PAyyJ1O4UZcdMtZpkjcT6SuDsR2qGsQq4C6hAN4Dky8g6+nmOh+InQwZuuNT5vgvF/Cp4V+qvek+Xw+E/t7tnl7jEBAQEBAQEBAQEBA8NZqkqQu5wo5yVKTeemEq1m06hTXaztidXb4NJyWIRPLJOPp1J9J08fTjjor5t9McUhmanShUFCuEqrQtba3JUUZd29f7mZ/E+dXhcfq1uZ7Vj1tM+Ufyv49orvJZot/bVmtXS7MoVN9hWt1gD32sxwGOeCLkk4IIA48OU+Yy8OclJz8+29Ruax2rGvzn/PNVk8RzZLar8v8Ar+U32s2ztrR6NfH1GlUMVqBqDG4nBJJyu4OCniPMYmHw+3C5V5wYuvpjc6mfs+f378/SeynJbJSNzrfv6q12JrbUuXcy5dlBrPEWZPJgeZ9eYnf5OLHbHPV21Hn7f57HD5ObDlicUzuZ/Fv+2NCKbML7rDI8x5j1nC4mectNz5w/SOLnnLTc+cPKppurK2X5c2J5aSGC1krS6nw1oPWe9MoTkjetvuq8iekW901sPazae5L095TxH3lPvKfiP7HpJ0vNZ6oU8vi05OG2K/lP5T6T8l/aPUrYiWIcq6hlPowyP6zr1mJjcPy/LjtjvNLecTqfk9p6gQEBAQEBAQEBAQKW79e1DI66WtuG7l8HqTy+mJoi31eP4z+jdhr0U6vWWg92jZ1u+32K7HGfveyn/MZLhT1ZfklPVKc7Q7dSyrVaYvuG0JuvxIzW+9uvjjutyyJg8XrN+Thyx3inVuP+Ua3Hxhq/005MfTWdSh+7LZy163xr3rRalYpvOntWN7Ixx44BY/ScbxvNN+N9XiiZ6p79p8vP+FOHg5qX3ev7/o23t6mm1tlSvqCEqBwK2TBZ8ZJJB44UfrOR4VOfiUtNcfe3vE+n4OpTwuORXqtM/L/pHbOq0Oj9qpC1mMbxyzfxHgvymnNPM5X2ck6j28o/Dzn5ujxvCK4p3WNfGfNga/aLWvvNw6ADkBNWHBGKvTV3cNK4q9MPOu+XxOl24l+32gieTOzyReu1W4pPXpLcdNy53N5UYaTPqgk1bZzma5xxp8tTm5Iv1TKW0WuzwaZ749O7xOd19rJNLMH0lOnYpddfdXtlbdKKCf3lOeHU1E5Uj0Gd35DznQ4t906fZ8V9I+HOLk/XRH2b/r6/y3aanzpAQEBAQEBAQEDR+8rtwmgr3FYG9hwA5gf2mjFWtY+sv5eke7VgxRP27eTm/bG1H1Fhsc5JlGbNOSdyvtbqlmdldV4dxxzdGQfHg3/LJ8PJ0ZPvhbijc6YmstJck88yjPEzO5XVvqXyLJm0vjJL6W4jkZ507TjPevlLKo2m465+MrtiiWvF4llr8UpRqg45YMommnaxcqMkbLbAJ7EJ2zRDFt1mJOKM2TmzWELrdWWPoJqx49PmObzJzW+EPGSZUjs5ckSjI7Hh9d2hsO7ymPb6qkeSZ2Vrnodbam3XXiD0PmGHUHqJKszWdwcjBjz45x5I3E/5+K+dhbTXU0V3LwDjJH3WHBl+RBE62O8XrFofmXM41uNntit6T+Mek/OGfJsxAQEBAQEBAjO0u110mlt1DcfDQkDlluSj5kiSpXqnSzFTrtFXJe2tq26q57rmLOxJ9B6DyEryXtaWub1ntuNMICVSsiIZWzWxbWf8afTIB/SSxTq8LMc6tH3pXtLohXYZt5OPUrMsalE6dMn0nNydlnHr1z38ktVo0Imaby7lOJhtXyeqbKXnIzlldXw3F5slaFXlIdW2uuCtI7PC5MycK749vCzTcD8JKLd1OTjTNJ+5reZ0dPidvRWldo0tpbcPfT3lTK7V218fPOK209pNoh+B4HzmS2KY8n0/F8Qpk7SldNb0Mpdek7Wj3Q7U/wBNpifK1B9FfH8h+Zm3h386/N8n9KOL/Rnj/jP6x+6ypufIkBAQEBAQECqf8ojWOuhorUkLZeN/1CKzKD88H8s9h5MqQrpGM8xJTTcKup7VbK8QHwwSwBO75gc8Smfispkms7hI9mux+p1FT6xdxdNRvM9jMud6sBigQZbe5cwBx5xSv2odCmeJmPfs/e3FwNxA6Tdy7fabeTPdrunfjOXkjaHHvqUrpb5mtV3uNn9ExU+RM9odvHbcPJpKHsvkCekVeqiQmV9YjTU7NKxuNSKWYvuIo4lixwoA8zkCdWluqsS/OeZj+pz3p7TP9nR3Zrut0tezjpdRWHutAe6xffW0e74b9AmSB0PHI9oiWaYPrJi24U5287BX7NcbzLZQ5xVYCoY9cNXneDAeWR6yuaS015FdfaQ+z9gamwjcqbj6GeTR7Tm1rPbbYLtmW0ACwDI54ZWx8QDkTDlxWjvMdn2PhniWDPEUpb7XtPaf7/KWzd22tKbQp8m30PwZDj+YLI8edZYaPHMcZOBf4an8J/ja951n5wQEBAQEBAQNT7z+zZ12z7alGbVxbV5+ImeA+ILL85KvsjaO23M2zTk7jcCOBB5ydfPUqr+8Nh2MxqvQ8uI+h5zzNXsjS22ybBR6KNuUD3BQLAOmDv8AEflOPyiUVs1Y51MT7K42vqvEcv58Zblt1Tt1M1uq22EszShXsyKrsSuatmPPMJPRa7Eovjdni87XaUpvBhkSmI07NclbRuHxvT3SUXh++JPOlP6yIWJ3L9iwXbady5JZ10ykcgCVa348Co+Z6jHTw11SH514nl+s5OSY95WN207S17P0r6h+JHs1pnBew+6o/uegBl0RtzbTpz0ddZqbm1erc2WtyB91F6Kg+yo8v6meTEyhMvzaHaW0DdRyo8hwjph4iW1bAb7Mc9JKaxMd0qZLUtFqTqY7xLa+7K3xto6UDPvFzjoEVmOfpj5znUxayRHtL7fl+J1y8CZ9bVjt8Z83R03vjCAgICAgICAgUn3xdgTWzbS0i8Pe1NYH1tUeX3h8/OTid/ermuleJqg9e8OfT4y3cWrpRMal77N7XNXbd4tZsrv0z6W0LgNukYVxngSp6dRM3TqWiktQQ8JDenRrPZ9iQWQ/RPEoe9KyFpa8VZlJ6RiJRbTs8abVZNzGQhuteYZGzNA+otrpT37GVB5DJxk+g5/KSrG50q5Ob6vDOSfSHTei09el06Vghaqawu8xAARFxlj8BkmdOI9H5/a25mZc79vu07bU1m8pP7JTlaQeG996wjzbp6Aesn8IUTPq1/XawKN0SyeyERtg1Ae83L1laUsWxnvsWupWdmIVFUZZmPAACRmVla6dOd23YirZ2nTKA6t0HjWZ3iCeJrQ9EB8ueMnMjqFs3mYiJ8objPUSAgICAgICAgfjKCCCAQeBB5EesChO8Tuzu0jvqdAhs0rZZ6V4vSeZKL9qv4cR5YGZOJQtVX+y9GrJvtx3pOsR6qrTMdoeV2hqHRvt8Qw5qeHAg9MTFkt02mHTw7tWJ+5ivpMdf0lf1jVWj20mzwxxvgflJ/vIWy69FlMcb7yladijh+8znj7p/uZlvyvh+bq8fjxPqmNHsLOP3n8v/eZbcyN+X5urSIrDJ2p2WNY3muGN0scIeAAz5yc8npmI15/FCMkZImfKIa/sTSm796dR4KqeGCyuB5gqc558p26Y4p6PiOZ4hl5N53M9PpG+yc2pdpjXu2arX6hRx3Huc1kjllWY9ZPuxbatq9eOSDdHQCWx2hDW0bZYBxbn0E8mUohLdnOyeu2kwGnpY15wbGylK+eXPM+gyfSRTiNL+7u+7SjZo8Rj42rIwbSMKgPNal6DoWPE+g4Tx7pvUPSAgICAgICAgICAgVX257rN9n1OzyFtJLtpmIFTseZrb/VsTxwfZJ+7JRbSFqRKkNqU36Nzp9TUUuX2iCykgOMjO7keR5yi+Pqne2nHl6I1piNtBT0P6Sv6ifdoryqx6SyNDtOtXDMHKjmFxn9TIzgtKX+rp8U0vaajcVRXaCueOExj+KZb8HJMdpj/AD5N/H8Vw0tuYn8v5Sek7WUrj93d8gn/ANpknwvNM73H5/w2z43x5jyt+Efy+O1Pbqu1GWuq1Sy7gL7gwMYPJj0mmvh1pyxe0xqGS3i+OuG1KxO537evzQy69G0CD2RbXZuqFABKEZLN5nOOJnfi0TjfKzWYyI/S2b2QTwlScszYXZnV65yujoexQcG04WpeWcu2BnjnA4+k8mU4r7re7H9ydFRFuvf9os4HwlytIP8AiPBrP0HmDIpaWvRSqKERVVFACqoCqAOQAHACHr0gICAgICAgICAgICAgIHMffZSDtW9geJ8MH8taCLRrTdbjR9TW8ec/yrwiGHyfoh49a2h7Cd2Zpy4zwA/r8BMubPGPt6ux4d4Vk5X2pnpr7+s/dH7/AKsTbSYcDyHP4xhyTeNyt8R4mLj5Ix0j0857zP8AnwfXZnY1ms1NelqatXtyA1hYKN1S54qCc4U9JqrZxsuPvtdfZ7uN01ZDau+zUEHO4o8Ko+jYJZvkVhVpamj0qVItdSKlajCogCqo8gBwEPXtAQEBAQEBAQEBAQEBAQEBA5R7yNb4u0NQ45GxgPgDgfoBPMs99OzmjprWntENVsrz8ZXW2mPLi6o3Hm8JawvSlcn0kbTqF2DHF7d/JObO1eCJgy431PA5XTMQz9pbPFmCDg+fSU4s007OnzfD6crVt6n3eWzNnX6e2vUVFWep1sUZIJKnOMeuMfOaK8um3Iy/R/PFZ1MT+v8AnzdV7K163013J7liq4zzAYZwfIjkfhN0TExuHy96Wpaa2jUwyp6iQEBAQEBAQEBAQEBAQEBAxtp6nwqbLD9hHf8AhUn+09jzWYq9d4r7zDjvX3F7GY8ySZVedzMupyLdWSXjK1b4NYJkotMKpxVvPk23YfYS3U6DUauk7zUOAasZLoF3nKn7wBB3evHrjKN27vckUwTFY9WsUPgyu0dmnDfVttm0Vm8nwnPyRqX1/EyddGfpbOkq8pdKk7hb3dLtIvTZQT/omDL+CzJx/EG+s6XCvus19nxf0m40UzVzR/7Rqfvj+2m+za+ZICAgICAgICAgICAgICAgQHb5yNnasj/Y2fTd4/pG9d2jiTrNWfi5LY8ZTLXM7tMki9fVQnllmOO7pPuR0m5stG/2tltn0Ph//HLcUfZY+dO8uvaP7qX70uzv7DtG1EGKbP39WOQRycqPIK4cAeQWeXh7gvuERsvV4MxZse30fh/K1OpTLHHEcjMmt9n0db67rF7m786q0edOfo6/9Zq4Xa8x8HE+k8RPFpP/ANftK3503w5AQEBAQEBAQEBAQEBAQEDC21oBqNPdQTgW1vXny31Iz8swlS3TaLezj3V6Z6rHqsUrYjMjKeYZSQR9RKbOhWd93nIpPfQ0M7qiDedmCqBzLMcKB8SRPJhbjmI7y692Ds1dNpqdOvKqtEz5lQAW+ZyfnNERqNOTkv12m3ur3v8AdgG7RpqkXL6ZjvYznwLMBjw54YVn0G8Z5aNwnhtqzn+t8SiY26NLzWUzpNdlcHpymS+LU7h9BxedFqdNvRZHcddva2z0pb/jrlvHrrJ8mPxnP9ZxI/5R+krwm98oQEBAQEBAQEBAQEBAQEBAQKh78ew4srO0KF/e1j/OFH26hw8T8Sjn5r+HjG0bX4cmp0onMqbNrD7j+z51GvFxXNOmHiEnl4pyKl+Ocv8Akkor3U5cmqTHu6RlrE8tXpktR67FDVurI6nkyMMMD6EEwOUO3HZezZ2qeh8lPepsP+sqPun8Q5EeY8iJTaNN+LJ1QgqzIS0Y5neoW93A1/51cfKk/q6SOH/yT9zT4huOHX/l+0rzmt8+QEBAQEBAQEBAQEBAQEBAQIntbq1q0WpsbBC1WcDyOVIA+pE9hfxqdeatfi5AxM7Zp0V3Amv/AMNYKMOL38TzLFU3T8N3A+RllJ3DLyadNo+5ZcmzECH7UdmdNr6fB1Kbw5qw4OjfeRuh/Q9QYe1tMTuHNnbPslZsvViuz26Wy1VmMB0zg5HRhkZHqDyImfLSdah1eHnr1xa3zTXZDbTaO5baseRB916zzU/px6ECc6MlqX6n2V+Jg5XHnDPlPeJ9p9JdAbC2zVqqhbUcjkyn3kbqrDof6zrY8kXruHwPM4eXiZZx5I+6fSY94SMmykBAQEBAQEBAQEBAQEBAQK179duGjRLQF/8AUEqW6KK91sfE/wBjPJ8pauHatcm59p19/k51lDUtv/J+2qV1V2nJ9m2vfH46zwx+V2/hE9xzq2nnLr1Yot7fuvmXuYQEDWO8bs0uv0NtWB4qg2UnqLVBIGfJhlT6NPJjcLMVtWhzLsrW4IRuXT0MwZse46ofUeG82cdvq7+X6N17Odq7dHYAjhfEZEYEbwK7wOQD15jP+IyPEi0XnXlpo+kd8U8SOr+vf2f3+Wvz06JpsDKGHIgEfAjM6T4t9wEBAQEBAQEBAQEBAQEBArLv/wBFv7OSzGfCvQn8Lhqz+rLJ11PaUZmY7wobX7NapUfIKWLvKeuMkEN65Ejk41q948mnFza27W7Sn+6vVtXtTSlACTZuEZHuOCjH1wGJ+Upikxba/JyaTjmsev8ALqeWsJAQEDlHtjsQ1bTv09ZUjxm3DnCgOd4An0DYPwkIxWtbUQ325WOtYvM/ztBa69g3tH2kI/lk/qYxR0wyZ+Xk5Vuu8+mo+EOt+y2o8TR6Z/vU1H+QTyFUeSUnr0gICAgICAgICAgICAgIED282T+1bP1VAGWapin+8T20/mUT2s93lvJzNr23tFp28g6/Rj/1my3fHDHXtkmG4f5P2wPF1lmrYexp1wvkbrAQMeeE3/4lmKWuHQ8JEBAQKP78+zLVWrtCoHccqluPs2ckb0DcviPWX47+ii9O+/dVO30yRZ0sGfzDnJZ49UcM+jqLu2P/AJVos/7Cv/hmZphskBAQEBAQEBAQEBAQEBAQEDlrt5of2YWU4wE1WpVR/wC2SHT+VlmqZ/2oZYj/AHZXl3QbE/Zdl0AjD2j9ofhg71uCufUJuD5TK1NzgICAgY20dDXfU9Nqh67FKMp6qf8A9ziJ0OY+1/Zt9I+o0j5bwcXVMft6duG98RyPqpmrfXjllmOjJE+6/u7Js7K0X+4rH0GJlamzwEBAQEBAQEBAQEBAQEBAQOeu+jQh9pJUDjxrkzjpv16erP8AKTLZn/biPiqiP9yZ+DoOtAoCgYAAAHkBwEqWvqAgICAgV73xbIV6KtUB7VL+G589Pf8Au3B9AxRvkZdhnVtKc1d12lO6izOytMvVA9TfirsdD/SVTGp0trO4226ePSAgICAgICAgICAgICAgQ3aLtNp9Gha1xvAZCD3ienwllcc27+iu+Wte3q5r29tZ7tcdY5zbY4dEAJKhcCpVHUgBfnKrTuexG5ju6m0N/iVpZgrvqrYIII3gDgg8QePKerHvAQEBAQNe7wK97Z2pUgkGvBwM4BIyfgOefSTx/wBUK8v9EtT7oNphKTRY2Ga2zGelvAkfnUqw9c+cZImLTt5imOmFmyC0gICAgICAgICAgICAgIGj7Z7tKNTqLbrNTqwLTlq1avc5KCo3kJVTjPDB4njJTaZjSHRG9ti7P9m9Lo03NPSqebnLWN+Oxss3zPDkJFPSWgICAgICAgUJtxDTtDU12L+zU72/WW9lPDGAHVuo4gcORO7zl1vtRv4M8RqdfFbvYfX236Ouy5WUne3C4w71A4rdhzBYcePHGD1lK+E9D0gICAgICAgICAgICAgICAgICAgICAged1CPjfVWwcjeAOD5jPWB6QEBAQEBA/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18" descr="data:image/jpeg;base64,/9j/4AAQSkZJRgABAQAAAQABAAD/2wCEAAkGBxMTEhUTExISFRIXGBUVFhYVFxIVFRcSFhcWFxUYFRcYHSggGBolGxYVITEhJSkrLi4vFx8zODMsNygxOisBCgoKDg0OGxAQGi0lICUtLy8tLy0tLS0tLS0tLS0tLS0tLS0tLS0tLS0tLy0tLS0tLS0tLS0tLS0tLS0tLy0tLf/AABEIAQAAxQMBEQACEQEDEQH/xAAcAAEAAgMBAQEAAAAAAAAAAAAABQcEBggDAgH/xABFEAACAgEBBQUFBQYBCgcAAAABAgADEQQFEiExQQYHE1FhIjJxgZFCUnKCoRQjkqKxwWIIJDNDU3OywtHhFSU0Y8PS8P/EABsBAQADAQEBAQAAAAAAAAAAAAACAwQFAQYH/8QANREBAAICAQIEAgkDBAMBAAAAAAECAxEEEiEFMUFRYYEGEyJxkaGxwdEy4fAUI3LxM0JiFf/aAAwDAQACEQMRAD8AvGAgICAgICAgICAgIHk+oQMFLqGPIEgE/ATzcPdPWevCAgICAgICAgICAgICAgICAgICAgICBibV1oppexuSgn4noB84exG50qjQdnmvdrrbrAzNvg/bB58GyeHljlOd0zM7mXZjHWI7t70m1raWVbjv04A8THtoehsx7yn72MjrnmNNcuv6mLLxo86fg2eaGIgICAgICAgICAgICAgICAgICAgICBXnfDtgaemsvnc9ogDm1uUCgflNk9iO0p47RW0TKqD3nXld2qtKcI+WJ8Rsjiu7kADqOIPylNcMR5tGTmWtGqxpHbL7b6ytxa732UFgtiOz2VspzvKpcncbAYjBHLyzJ2pFo1pTTPas726T7JbQF+lrcMHGN0MPtKPdb5rg/ORxTM17maIi/byTEsVEBAQEBAQEBAQEBAQEBAQEBAQEBApjvlP7dcmmrKqdNYA/illRmsrD49gFsbuOPqeUWtFar8fHtkntLUtjbIqr2nVXfXpLEdbAUqRmpRnVmGN/LMQ3sjPLIAxiUWyzPk0040Vtq3dv13YehkFRs1Q0uVPgCxQh3c7iu254pUZOAX4Z4Yj6yyX+lxzLbOzuz1pdUpG5WOaLwUKF3R/RZ5jiep7nmv1Wtfc2qaHMICAgICAgICAgICAgICAgICAgICBWfeIFo1ldqqN6xWLZ4guoVAfkoAkckbq18a+p1KP2BoKwwtVQHIAyAM48hnl8pm03xLb6lz5/Mk/15SaMyz9nPixfXh9eX64ntZ1KjPG8cp6XucQEBAQEBAQEBAQEBAQEBAQEBAQEDQe9vSg002A+0jMMdSrAZx9B9ZLW6ynjt02az2Y2pWVALDI6Z4zJLp1ncNrr2zUo4sPqI29mNs6i0vhgCB08z6zx5pJ7H7R0X22adLFN9QU2ICpOG6jB8xgjmMjPMZ0VncOblp0W1CYklZAQEBAQEBAQEBAQEBAQEBAQEDB2vtenTJv2uFHQc2Y+Sjr/AEk6UtedQuw4L5Z1SP4hR/brtbdq3dVX91vA1qfsgKAc4GDkgt88ZIAk8s48ddTbu118J5c5PsVi0ek94/WNfm1jRVqvtPXbY3l4q1qfmoYzl2zUifPfydbF4Fy5jvWI++38RKd0+3ra8fs+k0VR++5tvf5EheM8jPT4tP8A+Dyp9aR85n9oYu0tdr9RkXa1wh+xUoqXHl7JBI/FmP8AVR6VSj6N3tP283b4R++/2Y+xdCNK620s62rycNhhnmBjhj0xxlV+Re3rp0uN4Fw8Md69U+9u/wDaPviN/FY+xe8y1Bu6mvxR0evdR/zL7p+WPhLKcu0f1Rtz+X9Gcd53x7dPwnvHynz/AB2nNP3naQnDV6hPUqjAfwsT+kujl09Ylzr/AEZ5VY3W1Z+cx+sa/NtWy9rUahd6m1XHXB4j8Snip9CJfS9bxusuJyOJm41unLWYn/PKfKfkzZNnICAgICAgICAgICAgIHhrNWlSl7GCqOp/sOpkqUtedVhKtZtOoarqe26uG8Cs4GR4j4Cg+ijO988TZj4U+dpbcfDiZjqn5R/KstvbYe2wnLOx4ZPFj6AdB6CU8rPGOvTXtD6rh8alKx2089H2O1lyeL4e6vTfJUkeeMcPnifL5udWYteIm0R5zEbiPn669db16tdvE+Nhv0Tbc/BCNUVJBGCCR8wcESUWi3eHXx3reOqs7h61GShNkqJOIQ2ERo282aRSEcREkwzNHqWrcWVOyOOTKcH/ALj0PAyyJ1O4UZcdMtZpkjcT6SuDsR2qGsQq4C6hAN4Dky8g6+nmOh+InQwZuuNT5vgvF/Cp4V+qvek+Xw+E/t7tnl7jEBAQEBAQEBAQEBA8NZqkqQu5wo5yVKTeemEq1m06hTXaztidXb4NJyWIRPLJOPp1J9J08fTjjor5t9McUhmanShUFCuEqrQtba3JUUZd29f7mZ/E+dXhcfq1uZ7Vj1tM+Ufyv49orvJZot/bVmtXS7MoVN9hWt1gD32sxwGOeCLkk4IIA48OU+Yy8OclJz8+29Ruax2rGvzn/PNVk8RzZLar8v8Ar+U32s2ztrR6NfH1GlUMVqBqDG4nBJJyu4OCniPMYmHw+3C5V5wYuvpjc6mfs+f378/SeynJbJSNzrfv6q12JrbUuXcy5dlBrPEWZPJgeZ9eYnf5OLHbHPV21Hn7f57HD5ObDlicUzuZ/Fv+2NCKbML7rDI8x5j1nC4mectNz5w/SOLnnLTc+cPKppurK2X5c2J5aSGC1krS6nw1oPWe9MoTkjetvuq8iekW901sPazae5L095TxH3lPvKfiP7HpJ0vNZ6oU8vi05OG2K/lP5T6T8l/aPUrYiWIcq6hlPowyP6zr1mJjcPy/LjtjvNLecTqfk9p6gQEBAQEBAQEBAQKW79e1DI66WtuG7l8HqTy+mJoi31eP4z+jdhr0U6vWWg92jZ1u+32K7HGfveyn/MZLhT1ZfklPVKc7Q7dSyrVaYvuG0JuvxIzW+9uvjjutyyJg8XrN+Thyx3inVuP+Ua3Hxhq/005MfTWdSh+7LZy163xr3rRalYpvOntWN7Ixx44BY/ScbxvNN+N9XiiZ6p79p8vP+FOHg5qX3ev7/o23t6mm1tlSvqCEqBwK2TBZ8ZJJB44UfrOR4VOfiUtNcfe3vE+n4OpTwuORXqtM/L/pHbOq0Oj9qpC1mMbxyzfxHgvymnNPM5X2ck6j28o/Dzn5ujxvCK4p3WNfGfNga/aLWvvNw6ADkBNWHBGKvTV3cNK4q9MPOu+XxOl24l+32gieTOzyReu1W4pPXpLcdNy53N5UYaTPqgk1bZzma5xxp8tTm5Iv1TKW0WuzwaZ749O7xOd19rJNLMH0lOnYpddfdXtlbdKKCf3lOeHU1E5Uj0Gd35DznQ4t906fZ8V9I+HOLk/XRH2b/r6/y3aanzpAQEBAQEBAQEDR+8rtwmgr3FYG9hwA5gf2mjFWtY+sv5eke7VgxRP27eTm/bG1H1Fhsc5JlGbNOSdyvtbqlmdldV4dxxzdGQfHg3/LJ8PJ0ZPvhbijc6YmstJck88yjPEzO5XVvqXyLJm0vjJL6W4jkZ507TjPevlLKo2m465+MrtiiWvF4llr8UpRqg45YMommnaxcqMkbLbAJ7EJ2zRDFt1mJOKM2TmzWELrdWWPoJqx49PmObzJzW+EPGSZUjs5ckSjI7Hh9d2hsO7ymPb6qkeSZ2Vrnodbam3XXiD0PmGHUHqJKszWdwcjBjz45x5I3E/5+K+dhbTXU0V3LwDjJH3WHBl+RBE62O8XrFofmXM41uNntit6T+Mek/OGfJsxAQEBAQEBAjO0u110mlt1DcfDQkDlluSj5kiSpXqnSzFTrtFXJe2tq26q57rmLOxJ9B6DyEryXtaWub1ntuNMICVSsiIZWzWxbWf8afTIB/SSxTq8LMc6tH3pXtLohXYZt5OPUrMsalE6dMn0nNydlnHr1z38ktVo0Imaby7lOJhtXyeqbKXnIzlldXw3F5slaFXlIdW2uuCtI7PC5MycK749vCzTcD8JKLd1OTjTNJ+5reZ0dPidvRWldo0tpbcPfT3lTK7V218fPOK209pNoh+B4HzmS2KY8n0/F8Qpk7SldNb0Mpdek7Wj3Q7U/wBNpifK1B9FfH8h+Zm3h386/N8n9KOL/Rnj/jP6x+6ypufIkBAQEBAQECqf8ojWOuhorUkLZeN/1CKzKD88H8s9h5MqQrpGM8xJTTcKup7VbK8QHwwSwBO75gc8Smfispkms7hI9mux+p1FT6xdxdNRvM9jMud6sBigQZbe5cwBx5xSv2odCmeJmPfs/e3FwNxA6Tdy7fabeTPdrunfjOXkjaHHvqUrpb5mtV3uNn9ExU+RM9odvHbcPJpKHsvkCekVeqiQmV9YjTU7NKxuNSKWYvuIo4lixwoA8zkCdWluqsS/OeZj+pz3p7TP9nR3Zrut0tezjpdRWHutAe6xffW0e74b9AmSB0PHI9oiWaYPrJi24U5287BX7NcbzLZQ5xVYCoY9cNXneDAeWR6yuaS015FdfaQ+z9gamwjcqbj6GeTR7Tm1rPbbYLtmW0ACwDI54ZWx8QDkTDlxWjvMdn2PhniWDPEUpb7XtPaf7/KWzd22tKbQp8m30PwZDj+YLI8edZYaPHMcZOBf4an8J/ja951n5wQEBAQEBAQNT7z+zZ12z7alGbVxbV5+ImeA+ILL85KvsjaO23M2zTk7jcCOBB5ydfPUqr+8Nh2MxqvQ8uI+h5zzNXsjS22ybBR6KNuUD3BQLAOmDv8AEflOPyiUVs1Y51MT7K42vqvEcv58Zblt1Tt1M1uq22EszShXsyKrsSuatmPPMJPRa7Eovjdni87XaUpvBhkSmI07NclbRuHxvT3SUXh++JPOlP6yIWJ3L9iwXbady5JZ10ykcgCVa348Co+Z6jHTw11SH514nl+s5OSY95WN207S17P0r6h+JHs1pnBew+6o/uegBl0RtzbTpz0ddZqbm1erc2WtyB91F6Kg+yo8v6meTEyhMvzaHaW0DdRyo8hwjph4iW1bAb7Mc9JKaxMd0qZLUtFqTqY7xLa+7K3xto6UDPvFzjoEVmOfpj5znUxayRHtL7fl+J1y8CZ9bVjt8Z83R03vjCAgICAgICAgUn3xdgTWzbS0i8Pe1NYH1tUeX3h8/OTid/ermuleJqg9e8OfT4y3cWrpRMal77N7XNXbd4tZsrv0z6W0LgNukYVxngSp6dRM3TqWiktQQ8JDenRrPZ9iQWQ/RPEoe9KyFpa8VZlJ6RiJRbTs8abVZNzGQhuteYZGzNA+otrpT37GVB5DJxk+g5/KSrG50q5Ob6vDOSfSHTei09el06Vghaqawu8xAARFxlj8BkmdOI9H5/a25mZc79vu07bU1m8pP7JTlaQeG996wjzbp6Aesn8IUTPq1/XawKN0SyeyERtg1Ae83L1laUsWxnvsWupWdmIVFUZZmPAACRmVla6dOd23YirZ2nTKA6t0HjWZ3iCeJrQ9EB8ueMnMjqFs3mYiJ8objPUSAgICAgICAgfjKCCCAQeBB5EesChO8Tuzu0jvqdAhs0rZZ6V4vSeZKL9qv4cR5YGZOJQtVX+y9GrJvtx3pOsR6qrTMdoeV2hqHRvt8Qw5qeHAg9MTFkt02mHTw7tWJ+5ivpMdf0lf1jVWj20mzwxxvgflJ/vIWy69FlMcb7yladijh+8znj7p/uZlvyvh+bq8fjxPqmNHsLOP3n8v/eZbcyN+X5urSIrDJ2p2WNY3muGN0scIeAAz5yc8npmI15/FCMkZImfKIa/sTSm796dR4KqeGCyuB5gqc558p26Y4p6PiOZ4hl5N53M9PpG+yc2pdpjXu2arX6hRx3Huc1kjllWY9ZPuxbatq9eOSDdHQCWx2hDW0bZYBxbn0E8mUohLdnOyeu2kwGnpY15wbGylK+eXPM+gyfSRTiNL+7u+7SjZo8Rj42rIwbSMKgPNal6DoWPE+g4Tx7pvUPSAgICAgICAgICAgVX257rN9n1OzyFtJLtpmIFTseZrb/VsTxwfZJ+7JRbSFqRKkNqU36Nzp9TUUuX2iCykgOMjO7keR5yi+Pqne2nHl6I1piNtBT0P6Sv6ifdoryqx6SyNDtOtXDMHKjmFxn9TIzgtKX+rp8U0vaajcVRXaCueOExj+KZb8HJMdpj/AD5N/H8Vw0tuYn8v5Sek7WUrj93d8gn/ANpknwvNM73H5/w2z43x5jyt+Efy+O1Pbqu1GWuq1Sy7gL7gwMYPJj0mmvh1pyxe0xqGS3i+OuG1KxO537evzQy69G0CD2RbXZuqFABKEZLN5nOOJnfi0TjfKzWYyI/S2b2QTwlScszYXZnV65yujoexQcG04WpeWcu2BnjnA4+k8mU4r7re7H9ydFRFuvf9os4HwlytIP8AiPBrP0HmDIpaWvRSqKERVVFACqoCqAOQAHACHr0gICAgICAgICAgICAgIHMffZSDtW9geJ8MH8taCLRrTdbjR9TW8ec/yrwiGHyfoh49a2h7Cd2Zpy4zwA/r8BMubPGPt6ux4d4Vk5X2pnpr7+s/dH7/AKsTbSYcDyHP4xhyTeNyt8R4mLj5Ix0j0857zP8AnwfXZnY1ms1NelqatXtyA1hYKN1S54qCc4U9JqrZxsuPvtdfZ7uN01ZDau+zUEHO4o8Ko+jYJZvkVhVpamj0qVItdSKlajCogCqo8gBwEPXtAQEBAQEBAQEBAQEBAQEBA5R7yNb4u0NQ45GxgPgDgfoBPMs99OzmjprWntENVsrz8ZXW2mPLi6o3Hm8JawvSlcn0kbTqF2DHF7d/JObO1eCJgy431PA5XTMQz9pbPFmCDg+fSU4s007OnzfD6crVt6n3eWzNnX6e2vUVFWep1sUZIJKnOMeuMfOaK8um3Iy/R/PFZ1MT+v8AnzdV7K163013J7liq4zzAYZwfIjkfhN0TExuHy96Wpaa2jUwyp6iQEBAQEBAQEBAQEBAQEBAxtp6nwqbLD9hHf8AhUn+09jzWYq9d4r7zDjvX3F7GY8ySZVedzMupyLdWSXjK1b4NYJkotMKpxVvPk23YfYS3U6DUauk7zUOAasZLoF3nKn7wBB3evHrjKN27vckUwTFY9WsUPgyu0dmnDfVttm0Vm8nwnPyRqX1/EyddGfpbOkq8pdKk7hb3dLtIvTZQT/omDL+CzJx/EG+s6XCvus19nxf0m40UzVzR/7Rqfvj+2m+za+ZICAgICAgICAgICAgICAgQHb5yNnasj/Y2fTd4/pG9d2jiTrNWfi5LY8ZTLXM7tMki9fVQnllmOO7pPuR0m5stG/2tltn0Ph//HLcUfZY+dO8uvaP7qX70uzv7DtG1EGKbP39WOQRycqPIK4cAeQWeXh7gvuERsvV4MxZse30fh/K1OpTLHHEcjMmt9n0db67rF7m786q0edOfo6/9Zq4Xa8x8HE+k8RPFpP/ANftK3503w5AQEBAQEBAQEBAQEBAQEDC21oBqNPdQTgW1vXny31Iz8swlS3TaLezj3V6Z6rHqsUrYjMjKeYZSQR9RKbOhWd93nIpPfQ0M7qiDedmCqBzLMcKB8SRPJhbjmI7y692Ds1dNpqdOvKqtEz5lQAW+ZyfnNERqNOTkv12m3ur3v8AdgG7RpqkXL6ZjvYznwLMBjw54YVn0G8Z5aNwnhtqzn+t8SiY26NLzWUzpNdlcHpymS+LU7h9BxedFqdNvRZHcddva2z0pb/jrlvHrrJ8mPxnP9ZxI/5R+krwm98oQEBAQEBAQEBAQEBAQEBAQKh78ew4srO0KF/e1j/OFH26hw8T8Sjn5r+HjG0bX4cmp0onMqbNrD7j+z51GvFxXNOmHiEnl4pyKl+Ocv8Akkor3U5cmqTHu6RlrE8tXpktR67FDVurI6nkyMMMD6EEwOUO3HZezZ2qeh8lPepsP+sqPun8Q5EeY8iJTaNN+LJ1QgqzIS0Y5neoW93A1/51cfKk/q6SOH/yT9zT4huOHX/l+0rzmt8+QEBAQEBAQEBAQEBAQEBAQIntbq1q0WpsbBC1WcDyOVIA+pE9hfxqdeatfi5AxM7Zp0V3Amv/AMNYKMOL38TzLFU3T8N3A+RllJ3DLyadNo+5ZcmzECH7UdmdNr6fB1Kbw5qw4OjfeRuh/Q9QYe1tMTuHNnbPslZsvViuz26Wy1VmMB0zg5HRhkZHqDyImfLSdah1eHnr1xa3zTXZDbTaO5baseRB916zzU/px6ECc6MlqX6n2V+Jg5XHnDPlPeJ9p9JdAbC2zVqqhbUcjkyn3kbqrDof6zrY8kXruHwPM4eXiZZx5I+6fSY94SMmykBAQEBAQEBAQEBAQEBAQK179duGjRLQF/8AUEqW6KK91sfE/wBjPJ8pauHatcm59p19/k51lDUtv/J+2qV1V2nJ9m2vfH46zwx+V2/hE9xzq2nnLr1Yot7fuvmXuYQEDWO8bs0uv0NtWB4qg2UnqLVBIGfJhlT6NPJjcLMVtWhzLsrW4IRuXT0MwZse46ofUeG82cdvq7+X6N17Odq7dHYAjhfEZEYEbwK7wOQD15jP+IyPEi0XnXlpo+kd8U8SOr+vf2f3+Wvz06JpsDKGHIgEfAjM6T4t9wEBAQEBAQEBAQEBAQEBArLv/wBFv7OSzGfCvQn8Lhqz+rLJ11PaUZmY7wobX7NapUfIKWLvKeuMkEN65Ejk41q948mnFza27W7Sn+6vVtXtTSlACTZuEZHuOCjH1wGJ+Upikxba/JyaTjmsev8ALqeWsJAQEDlHtjsQ1bTv09ZUjxm3DnCgOd4An0DYPwkIxWtbUQ325WOtYvM/ztBa69g3tH2kI/lk/qYxR0wyZ+Xk5Vuu8+mo+EOt+y2o8TR6Z/vU1H+QTyFUeSUnr0gICAgICAgICAgICAgIED282T+1bP1VAGWapin+8T20/mUT2s93lvJzNr23tFp28g6/Rj/1my3fHDHXtkmG4f5P2wPF1lmrYexp1wvkbrAQMeeE3/4lmKWuHQ8JEBAQKP78+zLVWrtCoHccqluPs2ckb0DcviPWX47+ii9O+/dVO30yRZ0sGfzDnJZ49UcM+jqLu2P/AJVos/7Cv/hmZphskBAQEBAQEBAQEBAQEBAQEDlrt5of2YWU4wE1WpVR/wC2SHT+VlmqZ/2oZYj/AHZXl3QbE/Zdl0AjD2j9ofhg71uCufUJuD5TK1NzgICAgY20dDXfU9Nqh67FKMp6qf8A9ziJ0OY+1/Zt9I+o0j5bwcXVMft6duG98RyPqpmrfXjllmOjJE+6/u7Js7K0X+4rH0GJlamzwEBAQEBAQEBAQEBAQEBAQOeu+jQh9pJUDjxrkzjpv16erP8AKTLZn/biPiqiP9yZ+DoOtAoCgYAAAHkBwEqWvqAgICAgV73xbIV6KtUB7VL+G589Pf8Au3B9AxRvkZdhnVtKc1d12lO6izOytMvVA9TfirsdD/SVTGp0trO4226ePSAgICAgICAgICAgICAgQ3aLtNp9Gha1xvAZCD3ienwllcc27+iu+Wte3q5r29tZ7tcdY5zbY4dEAJKhcCpVHUgBfnKrTuexG5ju6m0N/iVpZgrvqrYIII3gDgg8QePKerHvAQEBAQNe7wK97Z2pUgkGvBwM4BIyfgOefSTx/wBUK8v9EtT7oNphKTRY2Ga2zGelvAkfnUqw9c+cZImLTt5imOmFmyC0gICAgICAgICAgICAgIGj7Z7tKNTqLbrNTqwLTlq1avc5KCo3kJVTjPDB4njJTaZjSHRG9ti7P9m9Lo03NPSqebnLWN+Oxss3zPDkJFPSWgICAgICAgUJtxDTtDU12L+zU72/WW9lPDGAHVuo4gcORO7zl1vtRv4M8RqdfFbvYfX236Ouy5WUne3C4w71A4rdhzBYcePHGD1lK+E9D0gICAgICAgICAgICAgICAgICAgICAged1CPjfVWwcjeAOD5jPWB6QEBAQEBA//Z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20" descr="data:image/jpeg;base64,/9j/4AAQSkZJRgABAQAAAQABAAD/2wCEAAkGBxMTEhUTExISFRIXGBUVFhYVFxIVFRcSFhcWFxUYFRcYHSggGBolGxYVITEhJSkrLi4vFx8zODMsNygxOisBCgoKDg0OGxAQGi0lICUtLy8tLy0tLS0tLS0tLS0tLS0tLS0tLS0tLS0tLy0tLS0tLS0tLS0tLS0tLS0tLy0tLf/AABEIAQAAxQMBEQACEQEDEQH/xAAcAAEAAgMBAQEAAAAAAAAAAAAABQcEBggDAgH/xABFEAACAgEBBQUFBQYBCgcAAAABAgADEQQFEiExQQYHE1FhIjJxgZFCUnKCoRQjkqKxwWIIJDNDU3OywtHhFSU0Y8PS8P/EABsBAQADAQEBAQAAAAAAAAAAAAACAwQFAQYH/8QANREBAAICAQIEAgkDBAMBAAAAAAECAxEEEiEFMUFRYYEGEyJxkaGxwdEy4fAUI3LxM0JiFf/aAAwDAQACEQMRAD8AvGAgICAgICAgICAgIHk+oQMFLqGPIEgE/ATzcPdPWevCAgICAgICAgICAgICAgICAgICAgICBibV1oppexuSgn4noB84exG50qjQdnmvdrrbrAzNvg/bB58GyeHljlOd0zM7mXZjHWI7t70m1raWVbjv04A8THtoehsx7yn72MjrnmNNcuv6mLLxo86fg2eaGIgICAgICAgICAgICAgICAgICAgICBXnfDtgaemsvnc9ogDm1uUCgflNk9iO0p47RW0TKqD3nXld2qtKcI+WJ8Rsjiu7kADqOIPylNcMR5tGTmWtGqxpHbL7b6ytxa732UFgtiOz2VspzvKpcncbAYjBHLyzJ2pFo1pTTPas726T7JbQF+lrcMHGN0MPtKPdb5rg/ORxTM17maIi/byTEsVEBAQEBAQEBAQEBAQEBAQEBAQEBApjvlP7dcmmrKqdNYA/illRmsrD49gFsbuOPqeUWtFar8fHtkntLUtjbIqr2nVXfXpLEdbAUqRmpRnVmGN/LMQ3sjPLIAxiUWyzPk0040Vtq3dv13YehkFRs1Q0uVPgCxQh3c7iu254pUZOAX4Z4Yj6yyX+lxzLbOzuz1pdUpG5WOaLwUKF3R/RZ5jiep7nmv1Wtfc2qaHMICAgICAgICAgICAgICAgICAgICBWfeIFo1ldqqN6xWLZ4guoVAfkoAkckbq18a+p1KP2BoKwwtVQHIAyAM48hnl8pm03xLb6lz5/Mk/15SaMyz9nPixfXh9eX64ntZ1KjPG8cp6XucQEBAQEBAQEBAQEBAQEBAQEBAQEDQe9vSg002A+0jMMdSrAZx9B9ZLW6ynjt02az2Y2pWVALDI6Z4zJLp1ncNrr2zUo4sPqI29mNs6i0vhgCB08z6zx5pJ7H7R0X22adLFN9QU2ICpOG6jB8xgjmMjPMZ0VncOblp0W1CYklZAQEBAQEBAQEBAQEBAQEBAQEDB2vtenTJv2uFHQc2Y+Sjr/AEk6UtedQuw4L5Z1SP4hR/brtbdq3dVX91vA1qfsgKAc4GDkgt88ZIAk8s48ddTbu118J5c5PsVi0ek94/WNfm1jRVqvtPXbY3l4q1qfmoYzl2zUifPfydbF4Fy5jvWI++38RKd0+3ra8fs+k0VR++5tvf5EheM8jPT4tP8A+Dyp9aR85n9oYu0tdr9RkXa1wh+xUoqXHl7JBI/FmP8AVR6VSj6N3tP283b4R++/2Y+xdCNK620s62rycNhhnmBjhj0xxlV+Re3rp0uN4Fw8Md69U+9u/wDaPviN/FY+xe8y1Bu6mvxR0evdR/zL7p+WPhLKcu0f1Rtz+X9Gcd53x7dPwnvHynz/AB2nNP3naQnDV6hPUqjAfwsT+kujl09Ylzr/AEZ5VY3W1Z+cx+sa/NtWy9rUahd6m1XHXB4j8Snip9CJfS9bxusuJyOJm41unLWYn/PKfKfkzZNnICAgICAgICAgICAgIHhrNWlSl7GCqOp/sOpkqUtedVhKtZtOoarqe26uG8Cs4GR4j4Cg+ijO988TZj4U+dpbcfDiZjqn5R/KstvbYe2wnLOx4ZPFj6AdB6CU8rPGOvTXtD6rh8alKx2089H2O1lyeL4e6vTfJUkeeMcPnifL5udWYteIm0R5zEbiPn669db16tdvE+Nhv0Tbc/BCNUVJBGCCR8wcESUWi3eHXx3reOqs7h61GShNkqJOIQ2ERo282aRSEcREkwzNHqWrcWVOyOOTKcH/ALj0PAyyJ1O4UZcdMtZpkjcT6SuDsR2qGsQq4C6hAN4Dky8g6+nmOh+InQwZuuNT5vgvF/Cp4V+qvek+Xw+E/t7tnl7jEBAQEBAQEBAQEBA8NZqkqQu5wo5yVKTeemEq1m06hTXaztidXb4NJyWIRPLJOPp1J9J08fTjjor5t9McUhmanShUFCuEqrQtba3JUUZd29f7mZ/E+dXhcfq1uZ7Vj1tM+Ufyv49orvJZot/bVmtXS7MoVN9hWt1gD32sxwGOeCLkk4IIA48OU+Yy8OclJz8+29Ruax2rGvzn/PNVk8RzZLar8v8Ar+U32s2ztrR6NfH1GlUMVqBqDG4nBJJyu4OCniPMYmHw+3C5V5wYuvpjc6mfs+f378/SeynJbJSNzrfv6q12JrbUuXcy5dlBrPEWZPJgeZ9eYnf5OLHbHPV21Hn7f57HD5ObDlicUzuZ/Fv+2NCKbML7rDI8x5j1nC4mectNz5w/SOLnnLTc+cPKppurK2X5c2J5aSGC1krS6nw1oPWe9MoTkjetvuq8iekW901sPazae5L095TxH3lPvKfiP7HpJ0vNZ6oU8vi05OG2K/lP5T6T8l/aPUrYiWIcq6hlPowyP6zr1mJjcPy/LjtjvNLecTqfk9p6gQEBAQEBAQEBAQKW79e1DI66WtuG7l8HqTy+mJoi31eP4z+jdhr0U6vWWg92jZ1u+32K7HGfveyn/MZLhT1ZfklPVKc7Q7dSyrVaYvuG0JuvxIzW+9uvjjutyyJg8XrN+Thyx3inVuP+Ua3Hxhq/005MfTWdSh+7LZy163xr3rRalYpvOntWN7Ixx44BY/ScbxvNN+N9XiiZ6p79p8vP+FOHg5qX3ev7/o23t6mm1tlSvqCEqBwK2TBZ8ZJJB44UfrOR4VOfiUtNcfe3vE+n4OpTwuORXqtM/L/pHbOq0Oj9qpC1mMbxyzfxHgvymnNPM5X2ck6j28o/Dzn5ujxvCK4p3WNfGfNga/aLWvvNw6ADkBNWHBGKvTV3cNK4q9MPOu+XxOl24l+32gieTOzyReu1W4pPXpLcdNy53N5UYaTPqgk1bZzma5xxp8tTm5Iv1TKW0WuzwaZ749O7xOd19rJNLMH0lOnYpddfdXtlbdKKCf3lOeHU1E5Uj0Gd35DznQ4t906fZ8V9I+HOLk/XRH2b/r6/y3aanzpAQEBAQEBAQEDR+8rtwmgr3FYG9hwA5gf2mjFWtY+sv5eke7VgxRP27eTm/bG1H1Fhsc5JlGbNOSdyvtbqlmdldV4dxxzdGQfHg3/LJ8PJ0ZPvhbijc6YmstJck88yjPEzO5XVvqXyLJm0vjJL6W4jkZ507TjPevlLKo2m465+MrtiiWvF4llr8UpRqg45YMommnaxcqMkbLbAJ7EJ2zRDFt1mJOKM2TmzWELrdWWPoJqx49PmObzJzW+EPGSZUjs5ckSjI7Hh9d2hsO7ymPb6qkeSZ2Vrnodbam3XXiD0PmGHUHqJKszWdwcjBjz45x5I3E/5+K+dhbTXU0V3LwDjJH3WHBl+RBE62O8XrFofmXM41uNntit6T+Mek/OGfJsxAQEBAQEBAjO0u110mlt1DcfDQkDlluSj5kiSpXqnSzFTrtFXJe2tq26q57rmLOxJ9B6DyEryXtaWub1ntuNMICVSsiIZWzWxbWf8afTIB/SSxTq8LMc6tH3pXtLohXYZt5OPUrMsalE6dMn0nNydlnHr1z38ktVo0Imaby7lOJhtXyeqbKXnIzlldXw3F5slaFXlIdW2uuCtI7PC5MycK749vCzTcD8JKLd1OTjTNJ+5reZ0dPidvRWldo0tpbcPfT3lTK7V218fPOK209pNoh+B4HzmS2KY8n0/F8Qpk7SldNb0Mpdek7Wj3Q7U/wBNpifK1B9FfH8h+Zm3h386/N8n9KOL/Rnj/jP6x+6ypufIkBAQEBAQECqf8ojWOuhorUkLZeN/1CKzKD88H8s9h5MqQrpGM8xJTTcKup7VbK8QHwwSwBO75gc8Smfispkms7hI9mux+p1FT6xdxdNRvM9jMud6sBigQZbe5cwBx5xSv2odCmeJmPfs/e3FwNxA6Tdy7fabeTPdrunfjOXkjaHHvqUrpb5mtV3uNn9ExU+RM9odvHbcPJpKHsvkCekVeqiQmV9YjTU7NKxuNSKWYvuIo4lixwoA8zkCdWluqsS/OeZj+pz3p7TP9nR3Zrut0tezjpdRWHutAe6xffW0e74b9AmSB0PHI9oiWaYPrJi24U5287BX7NcbzLZQ5xVYCoY9cNXneDAeWR6yuaS015FdfaQ+z9gamwjcqbj6GeTR7Tm1rPbbYLtmW0ACwDI54ZWx8QDkTDlxWjvMdn2PhniWDPEUpb7XtPaf7/KWzd22tKbQp8m30PwZDj+YLI8edZYaPHMcZOBf4an8J/ja951n5wQEBAQEBAQNT7z+zZ12z7alGbVxbV5+ImeA+ILL85KvsjaO23M2zTk7jcCOBB5ydfPUqr+8Nh2MxqvQ8uI+h5zzNXsjS22ybBR6KNuUD3BQLAOmDv8AEflOPyiUVs1Y51MT7K42vqvEcv58Zblt1Tt1M1uq22EszShXsyKrsSuatmPPMJPRa7Eovjdni87XaUpvBhkSmI07NclbRuHxvT3SUXh++JPOlP6yIWJ3L9iwXbady5JZ10ykcgCVa348Co+Z6jHTw11SH514nl+s5OSY95WN207S17P0r6h+JHs1pnBew+6o/uegBl0RtzbTpz0ddZqbm1erc2WtyB91F6Kg+yo8v6meTEyhMvzaHaW0DdRyo8hwjph4iW1bAb7Mc9JKaxMd0qZLUtFqTqY7xLa+7K3xto6UDPvFzjoEVmOfpj5znUxayRHtL7fl+J1y8CZ9bVjt8Z83R03vjCAgICAgICAgUn3xdgTWzbS0i8Pe1NYH1tUeX3h8/OTid/ermuleJqg9e8OfT4y3cWrpRMal77N7XNXbd4tZsrv0z6W0LgNukYVxngSp6dRM3TqWiktQQ8JDenRrPZ9iQWQ/RPEoe9KyFpa8VZlJ6RiJRbTs8abVZNzGQhuteYZGzNA+otrpT37GVB5DJxk+g5/KSrG50q5Ob6vDOSfSHTei09el06Vghaqawu8xAARFxlj8BkmdOI9H5/a25mZc79vu07bU1m8pP7JTlaQeG996wjzbp6Aesn8IUTPq1/XawKN0SyeyERtg1Ae83L1laUsWxnvsWupWdmIVFUZZmPAACRmVla6dOd23YirZ2nTKA6t0HjWZ3iCeJrQ9EB8ueMnMjqFs3mYiJ8objPUSAgICAgICAgfjKCCCAQeBB5EesChO8Tuzu0jvqdAhs0rZZ6V4vSeZKL9qv4cR5YGZOJQtVX+y9GrJvtx3pOsR6qrTMdoeV2hqHRvt8Qw5qeHAg9MTFkt02mHTw7tWJ+5ivpMdf0lf1jVWj20mzwxxvgflJ/vIWy69FlMcb7yladijh+8znj7p/uZlvyvh+bq8fjxPqmNHsLOP3n8v/eZbcyN+X5urSIrDJ2p2WNY3muGN0scIeAAz5yc8npmI15/FCMkZImfKIa/sTSm796dR4KqeGCyuB5gqc558p26Y4p6PiOZ4hl5N53M9PpG+yc2pdpjXu2arX6hRx3Huc1kjllWY9ZPuxbatq9eOSDdHQCWx2hDW0bZYBxbn0E8mUohLdnOyeu2kwGnpY15wbGylK+eXPM+gyfSRTiNL+7u+7SjZo8Rj42rIwbSMKgPNal6DoWPE+g4Tx7pvUPSAgICAgICAgICAgVX257rN9n1OzyFtJLtpmIFTseZrb/VsTxwfZJ+7JRbSFqRKkNqU36Nzp9TUUuX2iCykgOMjO7keR5yi+Pqne2nHl6I1piNtBT0P6Sv6ifdoryqx6SyNDtOtXDMHKjmFxn9TIzgtKX+rp8U0vaajcVRXaCueOExj+KZb8HJMdpj/AD5N/H8Vw0tuYn8v5Sek7WUrj93d8gn/ANpknwvNM73H5/w2z43x5jyt+Efy+O1Pbqu1GWuq1Sy7gL7gwMYPJj0mmvh1pyxe0xqGS3i+OuG1KxO537evzQy69G0CD2RbXZuqFABKEZLN5nOOJnfi0TjfKzWYyI/S2b2QTwlScszYXZnV65yujoexQcG04WpeWcu2BnjnA4+k8mU4r7re7H9ydFRFuvf9os4HwlytIP8AiPBrP0HmDIpaWvRSqKERVVFACqoCqAOQAHACHr0gICAgICAgICAgICAgIHMffZSDtW9geJ8MH8taCLRrTdbjR9TW8ec/yrwiGHyfoh49a2h7Cd2Zpy4zwA/r8BMubPGPt6ux4d4Vk5X2pnpr7+s/dH7/AKsTbSYcDyHP4xhyTeNyt8R4mLj5Ix0j0857zP8AnwfXZnY1ms1NelqatXtyA1hYKN1S54qCc4U9JqrZxsuPvtdfZ7uN01ZDau+zUEHO4o8Ko+jYJZvkVhVpamj0qVItdSKlajCogCqo8gBwEPXtAQEBAQEBAQEBAQEBAQEBA5R7yNb4u0NQ45GxgPgDgfoBPMs99OzmjprWntENVsrz8ZXW2mPLi6o3Hm8JawvSlcn0kbTqF2DHF7d/JObO1eCJgy431PA5XTMQz9pbPFmCDg+fSU4s007OnzfD6crVt6n3eWzNnX6e2vUVFWep1sUZIJKnOMeuMfOaK8um3Iy/R/PFZ1MT+v8AnzdV7K163013J7liq4zzAYZwfIjkfhN0TExuHy96Wpaa2jUwyp6iQEBAQEBAQEBAQEBAQEBAxtp6nwqbLD9hHf8AhUn+09jzWYq9d4r7zDjvX3F7GY8ySZVedzMupyLdWSXjK1b4NYJkotMKpxVvPk23YfYS3U6DUauk7zUOAasZLoF3nKn7wBB3evHrjKN27vckUwTFY9WsUPgyu0dmnDfVttm0Vm8nwnPyRqX1/EyddGfpbOkq8pdKk7hb3dLtIvTZQT/omDL+CzJx/EG+s6XCvus19nxf0m40UzVzR/7Rqfvj+2m+za+ZICAgICAgICAgICAgICAgQHb5yNnasj/Y2fTd4/pG9d2jiTrNWfi5LY8ZTLXM7tMki9fVQnllmOO7pPuR0m5stG/2tltn0Ph//HLcUfZY+dO8uvaP7qX70uzv7DtG1EGKbP39WOQRycqPIK4cAeQWeXh7gvuERsvV4MxZse30fh/K1OpTLHHEcjMmt9n0db67rF7m786q0edOfo6/9Zq4Xa8x8HE+k8RPFpP/ANftK3503w5AQEBAQEBAQEBAQEBAQEDC21oBqNPdQTgW1vXny31Iz8swlS3TaLezj3V6Z6rHqsUrYjMjKeYZSQR9RKbOhWd93nIpPfQ0M7qiDedmCqBzLMcKB8SRPJhbjmI7y692Ds1dNpqdOvKqtEz5lQAW+ZyfnNERqNOTkv12m3ur3v8AdgG7RpqkXL6ZjvYznwLMBjw54YVn0G8Z5aNwnhtqzn+t8SiY26NLzWUzpNdlcHpymS+LU7h9BxedFqdNvRZHcddva2z0pb/jrlvHrrJ8mPxnP9ZxI/5R+krwm98oQEBAQEBAQEBAQEBAQEBAQKh78ew4srO0KF/e1j/OFH26hw8T8Sjn5r+HjG0bX4cmp0onMqbNrD7j+z51GvFxXNOmHiEnl4pyKl+Ocv8Akkor3U5cmqTHu6RlrE8tXpktR67FDVurI6nkyMMMD6EEwOUO3HZezZ2qeh8lPepsP+sqPun8Q5EeY8iJTaNN+LJ1QgqzIS0Y5neoW93A1/51cfKk/q6SOH/yT9zT4huOHX/l+0rzmt8+QEBAQEBAQEBAQEBAQEBAQIntbq1q0WpsbBC1WcDyOVIA+pE9hfxqdeatfi5AxM7Zp0V3Amv/AMNYKMOL38TzLFU3T8N3A+RllJ3DLyadNo+5ZcmzECH7UdmdNr6fB1Kbw5qw4OjfeRuh/Q9QYe1tMTuHNnbPslZsvViuz26Wy1VmMB0zg5HRhkZHqDyImfLSdah1eHnr1xa3zTXZDbTaO5baseRB916zzU/px6ECc6MlqX6n2V+Jg5XHnDPlPeJ9p9JdAbC2zVqqhbUcjkyn3kbqrDof6zrY8kXruHwPM4eXiZZx5I+6fSY94SMmykBAQEBAQEBAQEBAQEBAQK179duGjRLQF/8AUEqW6KK91sfE/wBjPJ8pauHatcm59p19/k51lDUtv/J+2qV1V2nJ9m2vfH46zwx+V2/hE9xzq2nnLr1Yot7fuvmXuYQEDWO8bs0uv0NtWB4qg2UnqLVBIGfJhlT6NPJjcLMVtWhzLsrW4IRuXT0MwZse46ofUeG82cdvq7+X6N17Odq7dHYAjhfEZEYEbwK7wOQD15jP+IyPEi0XnXlpo+kd8U8SOr+vf2f3+Wvz06JpsDKGHIgEfAjM6T4t9wEBAQEBAQEBAQEBAQEBArLv/wBFv7OSzGfCvQn8Lhqz+rLJ11PaUZmY7wobX7NapUfIKWLvKeuMkEN65Ejk41q948mnFza27W7Sn+6vVtXtTSlACTZuEZHuOCjH1wGJ+Upikxba/JyaTjmsev8ALqeWsJAQEDlHtjsQ1bTv09ZUjxm3DnCgOd4An0DYPwkIxWtbUQ325WOtYvM/ztBa69g3tH2kI/lk/qYxR0wyZ+Xk5Vuu8+mo+EOt+y2o8TR6Z/vU1H+QTyFUeSUnr0gICAgICAgICAgICAgIED282T+1bP1VAGWapin+8T20/mUT2s93lvJzNr23tFp28g6/Rj/1my3fHDHXtkmG4f5P2wPF1lmrYexp1wvkbrAQMeeE3/4lmKWuHQ8JEBAQKP78+zLVWrtCoHccqluPs2ckb0DcviPWX47+ii9O+/dVO30yRZ0sGfzDnJZ49UcM+jqLu2P/AJVos/7Cv/hmZphskBAQEBAQEBAQEBAQEBAQEDlrt5of2YWU4wE1WpVR/wC2SHT+VlmqZ/2oZYj/AHZXl3QbE/Zdl0AjD2j9ofhg71uCufUJuD5TK1NzgICAgY20dDXfU9Nqh67FKMp6qf8A9ziJ0OY+1/Zt9I+o0j5bwcXVMft6duG98RyPqpmrfXjllmOjJE+6/u7Js7K0X+4rH0GJlamzwEBAQEBAQEBAQEBAQEBAQOeu+jQh9pJUDjxrkzjpv16erP8AKTLZn/biPiqiP9yZ+DoOtAoCgYAAAHkBwEqWvqAgICAgV73xbIV6KtUB7VL+G589Pf8Au3B9AxRvkZdhnVtKc1d12lO6izOytMvVA9TfirsdD/SVTGp0trO4226ePSAgICAgICAgICAgICAgQ3aLtNp9Gha1xvAZCD3ienwllcc27+iu+Wte3q5r29tZ7tcdY5zbY4dEAJKhcCpVHUgBfnKrTuexG5ju6m0N/iVpZgrvqrYIII3gDgg8QePKerHvAQEBAQNe7wK97Z2pUgkGvBwM4BIyfgOefSTx/wBUK8v9EtT7oNphKTRY2Ga2zGelvAkfnUqw9c+cZImLTt5imOmFmyC0gICAgICAgICAgICAgIGj7Z7tKNTqLbrNTqwLTlq1avc5KCo3kJVTjPDB4njJTaZjSHRG9ti7P9m9Lo03NPSqebnLWN+Oxss3zPDkJFPSWgICAgICAgUJtxDTtDU12L+zU72/WW9lPDGAHVuo4gcORO7zl1vtRv4M8RqdfFbvYfX236Ouy5WUne3C4w71A4rdhzBYcePHGD1lK+E9D0gICAgICAgICAgICAgICAgICAgICAged1CPjfVWwcjeAOD5jPWB6QEBAQEBA//Z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22" descr="data:image/jpeg;base64,/9j/4AAQSkZJRgABAQAAAQABAAD/2wCEAAkGBxMTEhUTExISFRIXGBUVFhYVFxIVFRcSFhcWFxUYFRcYHSggGBolGxYVITEhJSkrLi4vFx8zODMsNygxOisBCgoKDg0OGxAQGi0lICUtLy8tLy0tLS0tLS0tLS0tLS0tLS0tLS0tLS0tLy0tLS0tLS0tLS0tLS0tLS0tLy0tLf/AABEIAQAAxQMBEQACEQEDEQH/xAAcAAEAAgMBAQEAAAAAAAAAAAAABQcEBggDAgH/xABFEAACAgEBBQUFBQYBCgcAAAABAgADEQQFEiExQQYHE1FhIjJxgZFCUnKCoRQjkqKxwWIIJDNDU3OywtHhFSU0Y8PS8P/EABsBAQADAQEBAQAAAAAAAAAAAAACAwQFAQYH/8QANREBAAICAQIEAgkDBAMBAAAAAAECAxEEEiEFMUFRYYEGEyJxkaGxwdEy4fAUI3LxM0JiFf/aAAwDAQACEQMRAD8AvGAgICAgICAgICAgIHk+oQMFLqGPIEgE/ATzcPdPWevCAgICAgICAgICAgICAgICAgICAgICBibV1oppexuSgn4noB84exG50qjQdnmvdrrbrAzNvg/bB58GyeHljlOd0zM7mXZjHWI7t70m1raWVbjv04A8THtoehsx7yn72MjrnmNNcuv6mLLxo86fg2eaGIgICAgICAgICAgICAgICAgICAgICBXnfDtgaemsvnc9ogDm1uUCgflNk9iO0p47RW0TKqD3nXld2qtKcI+WJ8Rsjiu7kADqOIPylNcMR5tGTmWtGqxpHbL7b6ytxa732UFgtiOz2VspzvKpcncbAYjBHLyzJ2pFo1pTTPas726T7JbQF+lrcMHGN0MPtKPdb5rg/ORxTM17maIi/byTEsVEBAQEBAQEBAQEBAQEBAQEBAQEBApjvlP7dcmmrKqdNYA/illRmsrD49gFsbuOPqeUWtFar8fHtkntLUtjbIqr2nVXfXpLEdbAUqRmpRnVmGN/LMQ3sjPLIAxiUWyzPk0040Vtq3dv13YehkFRs1Q0uVPgCxQh3c7iu254pUZOAX4Z4Yj6yyX+lxzLbOzuz1pdUpG5WOaLwUKF3R/RZ5jiep7nmv1Wtfc2qaHMICAgICAgICAgICAgICAgICAgICBWfeIFo1ldqqN6xWLZ4guoVAfkoAkckbq18a+p1KP2BoKwwtVQHIAyAM48hnl8pm03xLb6lz5/Mk/15SaMyz9nPixfXh9eX64ntZ1KjPG8cp6XucQEBAQEBAQEBAQEBAQEBAQEBAQEDQe9vSg002A+0jMMdSrAZx9B9ZLW6ynjt02az2Y2pWVALDI6Z4zJLp1ncNrr2zUo4sPqI29mNs6i0vhgCB08z6zx5pJ7H7R0X22adLFN9QU2ICpOG6jB8xgjmMjPMZ0VncOblp0W1CYklZAQEBAQEBAQEBAQEBAQEBAQEDB2vtenTJv2uFHQc2Y+Sjr/AEk6UtedQuw4L5Z1SP4hR/brtbdq3dVX91vA1qfsgKAc4GDkgt88ZIAk8s48ddTbu118J5c5PsVi0ek94/WNfm1jRVqvtPXbY3l4q1qfmoYzl2zUifPfydbF4Fy5jvWI++38RKd0+3ra8fs+k0VR++5tvf5EheM8jPT4tP8A+Dyp9aR85n9oYu0tdr9RkXa1wh+xUoqXHl7JBI/FmP8AVR6VSj6N3tP283b4R++/2Y+xdCNK620s62rycNhhnmBjhj0xxlV+Re3rp0uN4Fw8Md69U+9u/wDaPviN/FY+xe8y1Bu6mvxR0evdR/zL7p+WPhLKcu0f1Rtz+X9Gcd53x7dPwnvHynz/AB2nNP3naQnDV6hPUqjAfwsT+kujl09Ylzr/AEZ5VY3W1Z+cx+sa/NtWy9rUahd6m1XHXB4j8Snip9CJfS9bxusuJyOJm41unLWYn/PKfKfkzZNnICAgICAgICAgICAgIHhrNWlSl7GCqOp/sOpkqUtedVhKtZtOoarqe26uG8Cs4GR4j4Cg+ijO988TZj4U+dpbcfDiZjqn5R/KstvbYe2wnLOx4ZPFj6AdB6CU8rPGOvTXtD6rh8alKx2089H2O1lyeL4e6vTfJUkeeMcPnifL5udWYteIm0R5zEbiPn669db16tdvE+Nhv0Tbc/BCNUVJBGCCR8wcESUWi3eHXx3reOqs7h61GShNkqJOIQ2ERo282aRSEcREkwzNHqWrcWVOyOOTKcH/ALj0PAyyJ1O4UZcdMtZpkjcT6SuDsR2qGsQq4C6hAN4Dky8g6+nmOh+InQwZuuNT5vgvF/Cp4V+qvek+Xw+E/t7tnl7jEBAQEBAQEBAQEBA8NZqkqQu5wo5yVKTeemEq1m06hTXaztidXb4NJyWIRPLJOPp1J9J08fTjjor5t9McUhmanShUFCuEqrQtba3JUUZd29f7mZ/E+dXhcfq1uZ7Vj1tM+Ufyv49orvJZot/bVmtXS7MoVN9hWt1gD32sxwGOeCLkk4IIA48OU+Yy8OclJz8+29Ruax2rGvzn/PNVk8RzZLar8v8Ar+U32s2ztrR6NfH1GlUMVqBqDG4nBJJyu4OCniPMYmHw+3C5V5wYuvpjc6mfs+f378/SeynJbJSNzrfv6q12JrbUuXcy5dlBrPEWZPJgeZ9eYnf5OLHbHPV21Hn7f57HD5ObDlicUzuZ/Fv+2NCKbML7rDI8x5j1nC4mectNz5w/SOLnnLTc+cPKppurK2X5c2J5aSGC1krS6nw1oPWe9MoTkjetvuq8iekW901sPazae5L095TxH3lPvKfiP7HpJ0vNZ6oU8vi05OG2K/lP5T6T8l/aPUrYiWIcq6hlPowyP6zr1mJjcPy/LjtjvNLecTqfk9p6gQEBAQEBAQEBAQKW79e1DI66WtuG7l8HqTy+mJoi31eP4z+jdhr0U6vWWg92jZ1u+32K7HGfveyn/MZLhT1ZfklPVKc7Q7dSyrVaYvuG0JuvxIzW+9uvjjutyyJg8XrN+Thyx3inVuP+Ua3Hxhq/005MfTWdSh+7LZy163xr3rRalYpvOntWN7Ixx44BY/ScbxvNN+N9XiiZ6p79p8vP+FOHg5qX3ev7/o23t6mm1tlSvqCEqBwK2TBZ8ZJJB44UfrOR4VOfiUtNcfe3vE+n4OpTwuORXqtM/L/pHbOq0Oj9qpC1mMbxyzfxHgvymnNPM5X2ck6j28o/Dzn5ujxvCK4p3WNfGfNga/aLWvvNw6ADkBNWHBGKvTV3cNK4q9MPOu+XxOl24l+32gieTOzyReu1W4pPXpLcdNy53N5UYaTPqgk1bZzma5xxp8tTm5Iv1TKW0WuzwaZ749O7xOd19rJNLMH0lOnYpddfdXtlbdKKCf3lOeHU1E5Uj0Gd35DznQ4t906fZ8V9I+HOLk/XRH2b/r6/y3aanzpAQEBAQEBAQEDR+8rtwmgr3FYG9hwA5gf2mjFWtY+sv5eke7VgxRP27eTm/bG1H1Fhsc5JlGbNOSdyvtbqlmdldV4dxxzdGQfHg3/LJ8PJ0ZPvhbijc6YmstJck88yjPEzO5XVvqXyLJm0vjJL6W4jkZ507TjPevlLKo2m465+MrtiiWvF4llr8UpRqg45YMommnaxcqMkbLbAJ7EJ2zRDFt1mJOKM2TmzWELrdWWPoJqx49PmObzJzW+EPGSZUjs5ckSjI7Hh9d2hsO7ymPb6qkeSZ2Vrnodbam3XXiD0PmGHUHqJKszWdwcjBjz45x5I3E/5+K+dhbTXU0V3LwDjJH3WHBl+RBE62O8XrFofmXM41uNntit6T+Mek/OGfJsxAQEBAQEBAjO0u110mlt1DcfDQkDlluSj5kiSpXqnSzFTrtFXJe2tq26q57rmLOxJ9B6DyEryXtaWub1ntuNMICVSsiIZWzWxbWf8afTIB/SSxTq8LMc6tH3pXtLohXYZt5OPUrMsalE6dMn0nNydlnHr1z38ktVo0Imaby7lOJhtXyeqbKXnIzlldXw3F5slaFXlIdW2uuCtI7PC5MycK749vCzTcD8JKLd1OTjTNJ+5reZ0dPidvRWldo0tpbcPfT3lTK7V218fPOK209pNoh+B4HzmS2KY8n0/F8Qpk7SldNb0Mpdek7Wj3Q7U/wBNpifK1B9FfH8h+Zm3h386/N8n9KOL/Rnj/jP6x+6ypufIkBAQEBAQECqf8ojWOuhorUkLZeN/1CKzKD88H8s9h5MqQrpGM8xJTTcKup7VbK8QHwwSwBO75gc8Smfispkms7hI9mux+p1FT6xdxdNRvM9jMud6sBigQZbe5cwBx5xSv2odCmeJmPfs/e3FwNxA6Tdy7fabeTPdrunfjOXkjaHHvqUrpb5mtV3uNn9ExU+RM9odvHbcPJpKHsvkCekVeqiQmV9YjTU7NKxuNSKWYvuIo4lixwoA8zkCdWluqsS/OeZj+pz3p7TP9nR3Zrut0tezjpdRWHutAe6xffW0e74b9AmSB0PHI9oiWaYPrJi24U5287BX7NcbzLZQ5xVYCoY9cNXneDAeWR6yuaS015FdfaQ+z9gamwjcqbj6GeTR7Tm1rPbbYLtmW0ACwDI54ZWx8QDkTDlxWjvMdn2PhniWDPEUpb7XtPaf7/KWzd22tKbQp8m30PwZDj+YLI8edZYaPHMcZOBf4an8J/ja951n5wQEBAQEBAQNT7z+zZ12z7alGbVxbV5+ImeA+ILL85KvsjaO23M2zTk7jcCOBB5ydfPUqr+8Nh2MxqvQ8uI+h5zzNXsjS22ybBR6KNuUD3BQLAOmDv8AEflOPyiUVs1Y51MT7K42vqvEcv58Zblt1Tt1M1uq22EszShXsyKrsSuatmPPMJPRa7Eovjdni87XaUpvBhkSmI07NclbRuHxvT3SUXh++JPOlP6yIWJ3L9iwXbady5JZ10ykcgCVa348Co+Z6jHTw11SH514nl+s5OSY95WN207S17P0r6h+JHs1pnBew+6o/uegBl0RtzbTpz0ddZqbm1erc2WtyB91F6Kg+yo8v6meTEyhMvzaHaW0DdRyo8hwjph4iW1bAb7Mc9JKaxMd0qZLUtFqTqY7xLa+7K3xto6UDPvFzjoEVmOfpj5znUxayRHtL7fl+J1y8CZ9bVjt8Z83R03vjCAgICAgICAgUn3xdgTWzbS0i8Pe1NYH1tUeX3h8/OTid/ermuleJqg9e8OfT4y3cWrpRMal77N7XNXbd4tZsrv0z6W0LgNukYVxngSp6dRM3TqWiktQQ8JDenRrPZ9iQWQ/RPEoe9KyFpa8VZlJ6RiJRbTs8abVZNzGQhuteYZGzNA+otrpT37GVB5DJxk+g5/KSrG50q5Ob6vDOSfSHTei09el06Vghaqawu8xAARFxlj8BkmdOI9H5/a25mZc79vu07bU1m8pP7JTlaQeG996wjzbp6Aesn8IUTPq1/XawKN0SyeyERtg1Ae83L1laUsWxnvsWupWdmIVFUZZmPAACRmVla6dOd23YirZ2nTKA6t0HjWZ3iCeJrQ9EB8ueMnMjqFs3mYiJ8objPUSAgICAgICAgfjKCCCAQeBB5EesChO8Tuzu0jvqdAhs0rZZ6V4vSeZKL9qv4cR5YGZOJQtVX+y9GrJvtx3pOsR6qrTMdoeV2hqHRvt8Qw5qeHAg9MTFkt02mHTw7tWJ+5ivpMdf0lf1jVWj20mzwxxvgflJ/vIWy69FlMcb7yladijh+8znj7p/uZlvyvh+bq8fjxPqmNHsLOP3n8v/eZbcyN+X5urSIrDJ2p2WNY3muGN0scIeAAz5yc8npmI15/FCMkZImfKIa/sTSm796dR4KqeGCyuB5gqc558p26Y4p6PiOZ4hl5N53M9PpG+yc2pdpjXu2arX6hRx3Huc1kjllWY9ZPuxbatq9eOSDdHQCWx2hDW0bZYBxbn0E8mUohLdnOyeu2kwGnpY15wbGylK+eXPM+gyfSRTiNL+7u+7SjZo8Rj42rIwbSMKgPNal6DoWPE+g4Tx7pvUPSAgICAgICAgICAgVX257rN9n1OzyFtJLtpmIFTseZrb/VsTxwfZJ+7JRbSFqRKkNqU36Nzp9TUUuX2iCykgOMjO7keR5yi+Pqne2nHl6I1piNtBT0P6Sv6ifdoryqx6SyNDtOtXDMHKjmFxn9TIzgtKX+rp8U0vaajcVRXaCueOExj+KZb8HJMdpj/AD5N/H8Vw0tuYn8v5Sek7WUrj93d8gn/ANpknwvNM73H5/w2z43x5jyt+Efy+O1Pbqu1GWuq1Sy7gL7gwMYPJj0mmvh1pyxe0xqGS3i+OuG1KxO537evzQy69G0CD2RbXZuqFABKEZLN5nOOJnfi0TjfKzWYyI/S2b2QTwlScszYXZnV65yujoexQcG04WpeWcu2BnjnA4+k8mU4r7re7H9ydFRFuvf9os4HwlytIP8AiPBrP0HmDIpaWvRSqKERVVFACqoCqAOQAHACHr0gICAgICAgICAgICAgIHMffZSDtW9geJ8MH8taCLRrTdbjR9TW8ec/yrwiGHyfoh49a2h7Cd2Zpy4zwA/r8BMubPGPt6ux4d4Vk5X2pnpr7+s/dH7/AKsTbSYcDyHP4xhyTeNyt8R4mLj5Ix0j0857zP8AnwfXZnY1ms1NelqatXtyA1hYKN1S54qCc4U9JqrZxsuPvtdfZ7uN01ZDau+zUEHO4o8Ko+jYJZvkVhVpamj0qVItdSKlajCogCqo8gBwEPXtAQEBAQEBAQEBAQEBAQEBA5R7yNb4u0NQ45GxgPgDgfoBPMs99OzmjprWntENVsrz8ZXW2mPLi6o3Hm8JawvSlcn0kbTqF2DHF7d/JObO1eCJgy431PA5XTMQz9pbPFmCDg+fSU4s007OnzfD6crVt6n3eWzNnX6e2vUVFWep1sUZIJKnOMeuMfOaK8um3Iy/R/PFZ1MT+v8AnzdV7K163013J7liq4zzAYZwfIjkfhN0TExuHy96Wpaa2jUwyp6iQEBAQEBAQEBAQEBAQEBAxtp6nwqbLD9hHf8AhUn+09jzWYq9d4r7zDjvX3F7GY8ySZVedzMupyLdWSXjK1b4NYJkotMKpxVvPk23YfYS3U6DUauk7zUOAasZLoF3nKn7wBB3evHrjKN27vckUwTFY9WsUPgyu0dmnDfVttm0Vm8nwnPyRqX1/EyddGfpbOkq8pdKk7hb3dLtIvTZQT/omDL+CzJx/EG+s6XCvus19nxf0m40UzVzR/7Rqfvj+2m+za+ZICAgICAgICAgICAgICAgQHb5yNnasj/Y2fTd4/pG9d2jiTrNWfi5LY8ZTLXM7tMki9fVQnllmOO7pPuR0m5stG/2tltn0Ph//HLcUfZY+dO8uvaP7qX70uzv7DtG1EGKbP39WOQRycqPIK4cAeQWeXh7gvuERsvV4MxZse30fh/K1OpTLHHEcjMmt9n0db67rF7m786q0edOfo6/9Zq4Xa8x8HE+k8RPFpP/ANftK3503w5AQEBAQEBAQEBAQEBAQEDC21oBqNPdQTgW1vXny31Iz8swlS3TaLezj3V6Z6rHqsUrYjMjKeYZSQR9RKbOhWd93nIpPfQ0M7qiDedmCqBzLMcKB8SRPJhbjmI7y692Ds1dNpqdOvKqtEz5lQAW+ZyfnNERqNOTkv12m3ur3v8AdgG7RpqkXL6ZjvYznwLMBjw54YVn0G8Z5aNwnhtqzn+t8SiY26NLzWUzpNdlcHpymS+LU7h9BxedFqdNvRZHcddva2z0pb/jrlvHrrJ8mPxnP9ZxI/5R+krwm98oQEBAQEBAQEBAQEBAQEBAQKh78ew4srO0KF/e1j/OFH26hw8T8Sjn5r+HjG0bX4cmp0onMqbNrD7j+z51GvFxXNOmHiEnl4pyKl+Ocv8Akkor3U5cmqTHu6RlrE8tXpktR67FDVurI6nkyMMMD6EEwOUO3HZezZ2qeh8lPepsP+sqPun8Q5EeY8iJTaNN+LJ1QgqzIS0Y5neoW93A1/51cfKk/q6SOH/yT9zT4huOHX/l+0rzmt8+QEBAQEBAQEBAQEBAQEBAQIntbq1q0WpsbBC1WcDyOVIA+pE9hfxqdeatfi5AxM7Zp0V3Amv/AMNYKMOL38TzLFU3T8N3A+RllJ3DLyadNo+5ZcmzECH7UdmdNr6fB1Kbw5qw4OjfeRuh/Q9QYe1tMTuHNnbPslZsvViuz26Wy1VmMB0zg5HRhkZHqDyImfLSdah1eHnr1xa3zTXZDbTaO5baseRB916zzU/px6ECc6MlqX6n2V+Jg5XHnDPlPeJ9p9JdAbC2zVqqhbUcjkyn3kbqrDof6zrY8kXruHwPM4eXiZZx5I+6fSY94SMmykBAQEBAQEBAQEBAQEBAQK179duGjRLQF/8AUEqW6KK91sfE/wBjPJ8pauHatcm59p19/k51lDUtv/J+2qV1V2nJ9m2vfH46zwx+V2/hE9xzq2nnLr1Yot7fuvmXuYQEDWO8bs0uv0NtWB4qg2UnqLVBIGfJhlT6NPJjcLMVtWhzLsrW4IRuXT0MwZse46ofUeG82cdvq7+X6N17Odq7dHYAjhfEZEYEbwK7wOQD15jP+IyPEi0XnXlpo+kd8U8SOr+vf2f3+Wvz06JpsDKGHIgEfAjM6T4t9wEBAQEBAQEBAQEBAQEBArLv/wBFv7OSzGfCvQn8Lhqz+rLJ11PaUZmY7wobX7NapUfIKWLvKeuMkEN65Ejk41q948mnFza27W7Sn+6vVtXtTSlACTZuEZHuOCjH1wGJ+Upikxba/JyaTjmsev8ALqeWsJAQEDlHtjsQ1bTv09ZUjxm3DnCgOd4An0DYPwkIxWtbUQ325WOtYvM/ztBa69g3tH2kI/lk/qYxR0wyZ+Xk5Vuu8+mo+EOt+y2o8TR6Z/vU1H+QTyFUeSUnr0gICAgICAgICAgICAgIED282T+1bP1VAGWapin+8T20/mUT2s93lvJzNr23tFp28g6/Rj/1my3fHDHXtkmG4f5P2wPF1lmrYexp1wvkbrAQMeeE3/4lmKWuHQ8JEBAQKP78+zLVWrtCoHccqluPs2ckb0DcviPWX47+ii9O+/dVO30yRZ0sGfzDnJZ49UcM+jqLu2P/AJVos/7Cv/hmZphskBAQEBAQEBAQEBAQEBAQEDlrt5of2YWU4wE1WpVR/wC2SHT+VlmqZ/2oZYj/AHZXl3QbE/Zdl0AjD2j9ofhg71uCufUJuD5TK1NzgICAgY20dDXfU9Nqh67FKMp6qf8A9ziJ0OY+1/Zt9I+o0j5bwcXVMft6duG98RyPqpmrfXjllmOjJE+6/u7Js7K0X+4rH0GJlamzwEBAQEBAQEBAQEBAQEBAQOeu+jQh9pJUDjxrkzjpv16erP8AKTLZn/biPiqiP9yZ+DoOtAoCgYAAAHkBwEqWvqAgICAgV73xbIV6KtUB7VL+G589Pf8Au3B9AxRvkZdhnVtKc1d12lO6izOytMvVA9TfirsdD/SVTGp0trO4226ePSAgICAgICAgICAgICAgQ3aLtNp9Gha1xvAZCD3ienwllcc27+iu+Wte3q5r29tZ7tcdY5zbY4dEAJKhcCpVHUgBfnKrTuexG5ju6m0N/iVpZgrvqrYIII3gDgg8QePKerHvAQEBAQNe7wK97Z2pUgkGvBwM4BIyfgOefSTx/wBUK8v9EtT7oNphKTRY2Ga2zGelvAkfnUqw9c+cZImLTt5imOmFmyC0gICAgICAgICAgICAgIGj7Z7tKNTqLbrNTqwLTlq1avc5KCo3kJVTjPDB4njJTaZjSHRG9ti7P9m9Lo03NPSqebnLWN+Oxss3zPDkJFPSWgICAgICAgUJtxDTtDU12L+zU72/WW9lPDGAHVuo4gcORO7zl1vtRv4M8RqdfFbvYfX236Ouy5WUne3C4w71A4rdhzBYcePHGD1lK+E9D0gICAgICAgICAgICAgICAgICAgICAged1CPjfVWwcjeAOD5jPWB6QEBAQEBA//Z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AutoShape 24" descr="data:image/jpeg;base64,/9j/4AAQSkZJRgABAQAAAQABAAD/2wCEAAkGBxMTEhUTExISFRIXGBUVFhYVFxIVFRcSFhcWFxUYFRcYHSggGBolGxYVITEhJSkrLi4vFx8zODMsNygxOisBCgoKDg0OGxAQGi0lICUtLy8tLy0tLS0tLS0tLS0tLS0tLS0tLS0tLS0tLy0tLS0tLS0tLS0tLS0tLS0tLy0tLf/AABEIAQAAxQMBEQACEQEDEQH/xAAcAAEAAgMBAQEAAAAAAAAAAAAABQcEBggDAgH/xABFEAACAgEBBQUFBQYBCgcAAAABAgADEQQFEiExQQYHE1FhIjJxgZFCUnKCoRQjkqKxwWIIJDNDU3OywtHhFSU0Y8PS8P/EABsBAQADAQEBAQAAAAAAAAAAAAACAwQFAQYH/8QANREBAAICAQIEAgkDBAMBAAAAAAECAxEEEiEFMUFRYYEGEyJxkaGxwdEy4fAUI3LxM0JiFf/aAAwDAQACEQMRAD8AvGAgICAgICAgICAgIHk+oQMFLqGPIEgE/ATzcPdPWevCAgICAgICAgICAgICAgICAgICAgICBibV1oppexuSgn4noB84exG50qjQdnmvdrrbrAzNvg/bB58GyeHljlOd0zM7mXZjHWI7t70m1raWVbjv04A8THtoehsx7yn72MjrnmNNcuv6mLLxo86fg2eaGIgICAgICAgICAgICAgICAgICAgICBXnfDtgaemsvnc9ogDm1uUCgflNk9iO0p47RW0TKqD3nXld2qtKcI+WJ8Rsjiu7kADqOIPylNcMR5tGTmWtGqxpHbL7b6ytxa732UFgtiOz2VspzvKpcncbAYjBHLyzJ2pFo1pTTPas726T7JbQF+lrcMHGN0MPtKPdb5rg/ORxTM17maIi/byTEsVEBAQEBAQEBAQEBAQEBAQEBAQEBApjvlP7dcmmrKqdNYA/illRmsrD49gFsbuOPqeUWtFar8fHtkntLUtjbIqr2nVXfXpLEdbAUqRmpRnVmGN/LMQ3sjPLIAxiUWyzPk0040Vtq3dv13YehkFRs1Q0uVPgCxQh3c7iu254pUZOAX4Z4Yj6yyX+lxzLbOzuz1pdUpG5WOaLwUKF3R/RZ5jiep7nmv1Wtfc2qaHMICAgICAgICAgICAgICAgICAgICBWfeIFo1ldqqN6xWLZ4guoVAfkoAkckbq18a+p1KP2BoKwwtVQHIAyAM48hnl8pm03xLb6lz5/Mk/15SaMyz9nPixfXh9eX64ntZ1KjPG8cp6XucQEBAQEBAQEBAQEBAQEBAQEBAQEDQe9vSg002A+0jMMdSrAZx9B9ZLW6ynjt02az2Y2pWVALDI6Z4zJLp1ncNrr2zUo4sPqI29mNs6i0vhgCB08z6zx5pJ7H7R0X22adLFN9QU2ICpOG6jB8xgjmMjPMZ0VncOblp0W1CYklZAQEBAQEBAQEBAQEBAQEBAQEDB2vtenTJv2uFHQc2Y+Sjr/AEk6UtedQuw4L5Z1SP4hR/brtbdq3dVX91vA1qfsgKAc4GDkgt88ZIAk8s48ddTbu118J5c5PsVi0ek94/WNfm1jRVqvtPXbY3l4q1qfmoYzl2zUifPfydbF4Fy5jvWI++38RKd0+3ra8fs+k0VR++5tvf5EheM8jPT4tP8A+Dyp9aR85n9oYu0tdr9RkXa1wh+xUoqXHl7JBI/FmP8AVR6VSj6N3tP283b4R++/2Y+xdCNK620s62rycNhhnmBjhj0xxlV+Re3rp0uN4Fw8Md69U+9u/wDaPviN/FY+xe8y1Bu6mvxR0evdR/zL7p+WPhLKcu0f1Rtz+X9Gcd53x7dPwnvHynz/AB2nNP3naQnDV6hPUqjAfwsT+kujl09Ylzr/AEZ5VY3W1Z+cx+sa/NtWy9rUahd6m1XHXB4j8Snip9CJfS9bxusuJyOJm41unLWYn/PKfKfkzZNnICAgICAgICAgICAgIHhrNWlSl7GCqOp/sOpkqUtedVhKtZtOoarqe26uG8Cs4GR4j4Cg+ijO988TZj4U+dpbcfDiZjqn5R/KstvbYe2wnLOx4ZPFj6AdB6CU8rPGOvTXtD6rh8alKx2089H2O1lyeL4e6vTfJUkeeMcPnifL5udWYteIm0R5zEbiPn669db16tdvE+Nhv0Tbc/BCNUVJBGCCR8wcESUWi3eHXx3reOqs7h61GShNkqJOIQ2ERo282aRSEcREkwzNHqWrcWVOyOOTKcH/ALj0PAyyJ1O4UZcdMtZpkjcT6SuDsR2qGsQq4C6hAN4Dky8g6+nmOh+InQwZuuNT5vgvF/Cp4V+qvek+Xw+E/t7tnl7jEBAQEBAQEBAQEBA8NZqkqQu5wo5yVKTeemEq1m06hTXaztidXb4NJyWIRPLJOPp1J9J08fTjjor5t9McUhmanShUFCuEqrQtba3JUUZd29f7mZ/E+dXhcfq1uZ7Vj1tM+Ufyv49orvJZot/bVmtXS7MoVN9hWt1gD32sxwGOeCLkk4IIA48OU+Yy8OclJz8+29Ruax2rGvzn/PNVk8RzZLar8v8Ar+U32s2ztrR6NfH1GlUMVqBqDG4nBJJyu4OCniPMYmHw+3C5V5wYuvpjc6mfs+f378/SeynJbJSNzrfv6q12JrbUuXcy5dlBrPEWZPJgeZ9eYnf5OLHbHPV21Hn7f57HD5ObDlicUzuZ/Fv+2NCKbML7rDI8x5j1nC4mectNz5w/SOLnnLTc+cPKppurK2X5c2J5aSGC1krS6nw1oPWe9MoTkjetvuq8iekW901sPazae5L095TxH3lPvKfiP7HpJ0vNZ6oU8vi05OG2K/lP5T6T8l/aPUrYiWIcq6hlPowyP6zr1mJjcPy/LjtjvNLecTqfk9p6gQEBAQEBAQEBAQKW79e1DI66WtuG7l8HqTy+mJoi31eP4z+jdhr0U6vWWg92jZ1u+32K7HGfveyn/MZLhT1ZfklPVKc7Q7dSyrVaYvuG0JuvxIzW+9uvjjutyyJg8XrN+Thyx3inVuP+Ua3Hxhq/005MfTWdSh+7LZy163xr3rRalYpvOntWN7Ixx44BY/ScbxvNN+N9XiiZ6p79p8vP+FOHg5qX3ev7/o23t6mm1tlSvqCEqBwK2TBZ8ZJJB44UfrOR4VOfiUtNcfe3vE+n4OpTwuORXqtM/L/pHbOq0Oj9qpC1mMbxyzfxHgvymnNPM5X2ck6j28o/Dzn5ujxvCK4p3WNfGfNga/aLWvvNw6ADkBNWHBGKvTV3cNK4q9MPOu+XxOl24l+32gieTOzyReu1W4pPXpLcdNy53N5UYaTPqgk1bZzma5xxp8tTm5Iv1TKW0WuzwaZ749O7xOd19rJNLMH0lOnYpddfdXtlbdKKCf3lOeHU1E5Uj0Gd35DznQ4t906fZ8V9I+HOLk/XRH2b/r6/y3aanzpAQEBAQEBAQEDR+8rtwmgr3FYG9hwA5gf2mjFWtY+sv5eke7VgxRP27eTm/bG1H1Fhsc5JlGbNOSdyvtbqlmdldV4dxxzdGQfHg3/LJ8PJ0ZPvhbijc6YmstJck88yjPEzO5XVvqXyLJm0vjJL6W4jkZ507TjPevlLKo2m465+MrtiiWvF4llr8UpRqg45YMommnaxcqMkbLbAJ7EJ2zRDFt1mJOKM2TmzWELrdWWPoJqx49PmObzJzW+EPGSZUjs5ckSjI7Hh9d2hsO7ymPb6qkeSZ2Vrnodbam3XXiD0PmGHUHqJKszWdwcjBjz45x5I3E/5+K+dhbTXU0V3LwDjJH3WHBl+RBE62O8XrFofmXM41uNntit6T+Mek/OGfJsxAQEBAQEBAjO0u110mlt1DcfDQkDlluSj5kiSpXqnSzFTrtFXJe2tq26q57rmLOxJ9B6DyEryXtaWub1ntuNMICVSsiIZWzWxbWf8afTIB/SSxTq8LMc6tH3pXtLohXYZt5OPUrMsalE6dMn0nNydlnHr1z38ktVo0Imaby7lOJhtXyeqbKXnIzlldXw3F5slaFXlIdW2uuCtI7PC5MycK749vCzTcD8JKLd1OTjTNJ+5reZ0dPidvRWldo0tpbcPfT3lTK7V218fPOK209pNoh+B4HzmS2KY8n0/F8Qpk7SldNb0Mpdek7Wj3Q7U/wBNpifK1B9FfH8h+Zm3h386/N8n9KOL/Rnj/jP6x+6ypufIkBAQEBAQECqf8ojWOuhorUkLZeN/1CKzKD88H8s9h5MqQrpGM8xJTTcKup7VbK8QHwwSwBO75gc8Smfispkms7hI9mux+p1FT6xdxdNRvM9jMud6sBigQZbe5cwBx5xSv2odCmeJmPfs/e3FwNxA6Tdy7fabeTPdrunfjOXkjaHHvqUrpb5mtV3uNn9ExU+RM9odvHbcPJpKHsvkCekVeqiQmV9YjTU7NKxuNSKWYvuIo4lixwoA8zkCdWluqsS/OeZj+pz3p7TP9nR3Zrut0tezjpdRWHutAe6xffW0e74b9AmSB0PHI9oiWaYPrJi24U5287BX7NcbzLZQ5xVYCoY9cNXneDAeWR6yuaS015FdfaQ+z9gamwjcqbj6GeTR7Tm1rPbbYLtmW0ACwDI54ZWx8QDkTDlxWjvMdn2PhniWDPEUpb7XtPaf7/KWzd22tKbQp8m30PwZDj+YLI8edZYaPHMcZOBf4an8J/ja951n5wQEBAQEBAQNT7z+zZ12z7alGbVxbV5+ImeA+ILL85KvsjaO23M2zTk7jcCOBB5ydfPUqr+8Nh2MxqvQ8uI+h5zzNXsjS22ybBR6KNuUD3BQLAOmDv8AEflOPyiUVs1Y51MT7K42vqvEcv58Zblt1Tt1M1uq22EszShXsyKrsSuatmPPMJPRa7Eovjdni87XaUpvBhkSmI07NclbRuHxvT3SUXh++JPOlP6yIWJ3L9iwXbady5JZ10ykcgCVa348Co+Z6jHTw11SH514nl+s5OSY95WN207S17P0r6h+JHs1pnBew+6o/uegBl0RtzbTpz0ddZqbm1erc2WtyB91F6Kg+yo8v6meTEyhMvzaHaW0DdRyo8hwjph4iW1bAb7Mc9JKaxMd0qZLUtFqTqY7xLa+7K3xto6UDPvFzjoEVmOfpj5znUxayRHtL7fl+J1y8CZ9bVjt8Z83R03vjCAgICAgICAgUn3xdgTWzbS0i8Pe1NYH1tUeX3h8/OTid/ermuleJqg9e8OfT4y3cWrpRMal77N7XNXbd4tZsrv0z6W0LgNukYVxngSp6dRM3TqWiktQQ8JDenRrPZ9iQWQ/RPEoe9KyFpa8VZlJ6RiJRbTs8abVZNzGQhuteYZGzNA+otrpT37GVB5DJxk+g5/KSrG50q5Ob6vDOSfSHTei09el06Vghaqawu8xAARFxlj8BkmdOI9H5/a25mZc79vu07bU1m8pP7JTlaQeG996wjzbp6Aesn8IUTPq1/XawKN0SyeyERtg1Ae83L1laUsWxnvsWupWdmIVFUZZmPAACRmVla6dOd23YirZ2nTKA6t0HjWZ3iCeJrQ9EB8ueMnMjqFs3mYiJ8objPUSAgICAgICAgfjKCCCAQeBB5EesChO8Tuzu0jvqdAhs0rZZ6V4vSeZKL9qv4cR5YGZOJQtVX+y9GrJvtx3pOsR6qrTMdoeV2hqHRvt8Qw5qeHAg9MTFkt02mHTw7tWJ+5ivpMdf0lf1jVWj20mzwxxvgflJ/vIWy69FlMcb7yladijh+8znj7p/uZlvyvh+bq8fjxPqmNHsLOP3n8v/eZbcyN+X5urSIrDJ2p2WNY3muGN0scIeAAz5yc8npmI15/FCMkZImfKIa/sTSm796dR4KqeGCyuB5gqc558p26Y4p6PiOZ4hl5N53M9PpG+yc2pdpjXu2arX6hRx3Huc1kjllWY9ZPuxbatq9eOSDdHQCWx2hDW0bZYBxbn0E8mUohLdnOyeu2kwGnpY15wbGylK+eXPM+gyfSRTiNL+7u+7SjZo8Rj42rIwbSMKgPNal6DoWPE+g4Tx7pvUPSAgICAgICAgICAgVX257rN9n1OzyFtJLtpmIFTseZrb/VsTxwfZJ+7JRbSFqRKkNqU36Nzp9TUUuX2iCykgOMjO7keR5yi+Pqne2nHl6I1piNtBT0P6Sv6ifdoryqx6SyNDtOtXDMHKjmFxn9TIzgtKX+rp8U0vaajcVRXaCueOExj+KZb8HJMdpj/AD5N/H8Vw0tuYn8v5Sek7WUrj93d8gn/ANpknwvNM73H5/w2z43x5jyt+Efy+O1Pbqu1GWuq1Sy7gL7gwMYPJj0mmvh1pyxe0xqGS3i+OuG1KxO537evzQy69G0CD2RbXZuqFABKEZLN5nOOJnfi0TjfKzWYyI/S2b2QTwlScszYXZnV65yujoexQcG04WpeWcu2BnjnA4+k8mU4r7re7H9ydFRFuvf9os4HwlytIP8AiPBrP0HmDIpaWvRSqKERVVFACqoCqAOQAHACHr0gICAgICAgICAgICAgIHMffZSDtW9geJ8MH8taCLRrTdbjR9TW8ec/yrwiGHyfoh49a2h7Cd2Zpy4zwA/r8BMubPGPt6ux4d4Vk5X2pnpr7+s/dH7/AKsTbSYcDyHP4xhyTeNyt8R4mLj5Ix0j0857zP8AnwfXZnY1ms1NelqatXtyA1hYKN1S54qCc4U9JqrZxsuPvtdfZ7uN01ZDau+zUEHO4o8Ko+jYJZvkVhVpamj0qVItdSKlajCogCqo8gBwEPXtAQEBAQEBAQEBAQEBAQEBA5R7yNb4u0NQ45GxgPgDgfoBPMs99OzmjprWntENVsrz8ZXW2mPLi6o3Hm8JawvSlcn0kbTqF2DHF7d/JObO1eCJgy431PA5XTMQz9pbPFmCDg+fSU4s007OnzfD6crVt6n3eWzNnX6e2vUVFWep1sUZIJKnOMeuMfOaK8um3Iy/R/PFZ1MT+v8AnzdV7K163013J7liq4zzAYZwfIjkfhN0TExuHy96Wpaa2jUwyp6iQEBAQEBAQEBAQEBAQEBAxtp6nwqbLD9hHf8AhUn+09jzWYq9d4r7zDjvX3F7GY8ySZVedzMupyLdWSXjK1b4NYJkotMKpxVvPk23YfYS3U6DUauk7zUOAasZLoF3nKn7wBB3evHrjKN27vckUwTFY9WsUPgyu0dmnDfVttm0Vm8nwnPyRqX1/EyddGfpbOkq8pdKk7hb3dLtIvTZQT/omDL+CzJx/EG+s6XCvus19nxf0m40UzVzR/7Rqfvj+2m+za+ZICAgICAgICAgICAgICAgQHb5yNnasj/Y2fTd4/pG9d2jiTrNWfi5LY8ZTLXM7tMki9fVQnllmOO7pPuR0m5stG/2tltn0Ph//HLcUfZY+dO8uvaP7qX70uzv7DtG1EGKbP39WOQRycqPIK4cAeQWeXh7gvuERsvV4MxZse30fh/K1OpTLHHEcjMmt9n0db67rF7m786q0edOfo6/9Zq4Xa8x8HE+k8RPFpP/ANftK3503w5AQEBAQEBAQEBAQEBAQEDC21oBqNPdQTgW1vXny31Iz8swlS3TaLezj3V6Z6rHqsUrYjMjKeYZSQR9RKbOhWd93nIpPfQ0M7qiDedmCqBzLMcKB8SRPJhbjmI7y692Ds1dNpqdOvKqtEz5lQAW+ZyfnNERqNOTkv12m3ur3v8AdgG7RpqkXL6ZjvYznwLMBjw54YVn0G8Z5aNwnhtqzn+t8SiY26NLzWUzpNdlcHpymS+LU7h9BxedFqdNvRZHcddva2z0pb/jrlvHrrJ8mPxnP9ZxI/5R+krwm98oQEBAQEBAQEBAQEBAQEBAQKh78ew4srO0KF/e1j/OFH26hw8T8Sjn5r+HjG0bX4cmp0onMqbNrD7j+z51GvFxXNOmHiEnl4pyKl+Ocv8Akkor3U5cmqTHu6RlrE8tXpktR67FDVurI6nkyMMMD6EEwOUO3HZezZ2qeh8lPepsP+sqPun8Q5EeY8iJTaNN+LJ1QgqzIS0Y5neoW93A1/51cfKk/q6SOH/yT9zT4huOHX/l+0rzmt8+QEBAQEBAQEBAQEBAQEBAQIntbq1q0WpsbBC1WcDyOVIA+pE9hfxqdeatfi5AxM7Zp0V3Amv/AMNYKMOL38TzLFU3T8N3A+RllJ3DLyadNo+5ZcmzECH7UdmdNr6fB1Kbw5qw4OjfeRuh/Q9QYe1tMTuHNnbPslZsvViuz26Wy1VmMB0zg5HRhkZHqDyImfLSdah1eHnr1xa3zTXZDbTaO5baseRB916zzU/px6ECc6MlqX6n2V+Jg5XHnDPlPeJ9p9JdAbC2zVqqhbUcjkyn3kbqrDof6zrY8kXruHwPM4eXiZZx5I+6fSY94SMmykBAQEBAQEBAQEBAQEBAQK179duGjRLQF/8AUEqW6KK91sfE/wBjPJ8pauHatcm59p19/k51lDUtv/J+2qV1V2nJ9m2vfH46zwx+V2/hE9xzq2nnLr1Yot7fuvmXuYQEDWO8bs0uv0NtWB4qg2UnqLVBIGfJhlT6NPJjcLMVtWhzLsrW4IRuXT0MwZse46ofUeG82cdvq7+X6N17Odq7dHYAjhfEZEYEbwK7wOQD15jP+IyPEi0XnXlpo+kd8U8SOr+vf2f3+Wvz06JpsDKGHIgEfAjM6T4t9wEBAQEBAQEBAQEBAQEBArLv/wBFv7OSzGfCvQn8Lhqz+rLJ11PaUZmY7wobX7NapUfIKWLvKeuMkEN65Ejk41q948mnFza27W7Sn+6vVtXtTSlACTZuEZHuOCjH1wGJ+Upikxba/JyaTjmsev8ALqeWsJAQEDlHtjsQ1bTv09ZUjxm3DnCgOd4An0DYPwkIxWtbUQ325WOtYvM/ztBa69g3tH2kI/lk/qYxR0wyZ+Xk5Vuu8+mo+EOt+y2o8TR6Z/vU1H+QTyFUeSUnr0gICAgICAgICAgICAgIED282T+1bP1VAGWapin+8T20/mUT2s93lvJzNr23tFp28g6/Rj/1my3fHDHXtkmG4f5P2wPF1lmrYexp1wvkbrAQMeeE3/4lmKWuHQ8JEBAQKP78+zLVWrtCoHccqluPs2ckb0DcviPWX47+ii9O+/dVO30yRZ0sGfzDnJZ49UcM+jqLu2P/AJVos/7Cv/hmZphskBAQEBAQEBAQEBAQEBAQEDlrt5of2YWU4wE1WpVR/wC2SHT+VlmqZ/2oZYj/AHZXl3QbE/Zdl0AjD2j9ofhg71uCufUJuD5TK1NzgICAgY20dDXfU9Nqh67FKMp6qf8A9ziJ0OY+1/Zt9I+o0j5bwcXVMft6duG98RyPqpmrfXjllmOjJE+6/u7Js7K0X+4rH0GJlamzwEBAQEBAQEBAQEBAQEBAQOeu+jQh9pJUDjxrkzjpv16erP8AKTLZn/biPiqiP9yZ+DoOtAoCgYAAAHkBwEqWvqAgICAgV73xbIV6KtUB7VL+G589Pf8Au3B9AxRvkZdhnVtKc1d12lO6izOytMvVA9TfirsdD/SVTGp0trO4226ePSAgICAgICAgICAgICAgQ3aLtNp9Gha1xvAZCD3ienwllcc27+iu+Wte3q5r29tZ7tcdY5zbY4dEAJKhcCpVHUgBfnKrTuexG5ju6m0N/iVpZgrvqrYIII3gDgg8QePKerHvAQEBAQNe7wK97Z2pUgkGvBwM4BIyfgOefSTx/wBUK8v9EtT7oNphKTRY2Ga2zGelvAkfnUqw9c+cZImLTt5imOmFmyC0gICAgICAgICAgICAgIGj7Z7tKNTqLbrNTqwLTlq1avc5KCo3kJVTjPDB4njJTaZjSHRG9ti7P9m9Lo03NPSqebnLWN+Oxss3zPDkJFPSWgICAgICAgUJtxDTtDU12L+zU72/WW9lPDGAHVuo4gcORO7zl1vtRv4M8RqdfFbvYfX236Ouy5WUne3C4w71A4rdhzBYcePHGD1lK+E9D0gICAgICAgICAgICAgICAgICAgICAged1CPjfVWwcjeAOD5jPWB6QEBAQEBA//Z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4" descr="Image result for bitcoin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Image result for bitcoin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 rot="10800000">
            <a:off x="2406111" y="4682676"/>
            <a:ext cx="1143391" cy="4156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 rot="10800000">
            <a:off x="2714457" y="4676552"/>
            <a:ext cx="1143391" cy="4156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 rot="10800000">
            <a:off x="2999761" y="4676552"/>
            <a:ext cx="1143391" cy="4156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714456" y="6369546"/>
            <a:ext cx="4067344" cy="183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198374" y="2639290"/>
            <a:ext cx="1516625" cy="332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98" y="2058380"/>
            <a:ext cx="8366204" cy="4723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632" y="1685317"/>
            <a:ext cx="1879096" cy="304800"/>
          </a:xfrm>
          <a:prstGeom prst="rect">
            <a:avLst/>
          </a:prstGeom>
        </p:spPr>
      </p:pic>
      <p:sp>
        <p:nvSpPr>
          <p:cNvPr id="2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Convexity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4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Convex Functions are Nice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87" y="1371600"/>
            <a:ext cx="7478676" cy="1418153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327665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Convex Functions are Nice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87" y="1371600"/>
            <a:ext cx="7496750" cy="2470645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199263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 Exercise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1574400"/>
            <a:ext cx="7108201" cy="2845200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38255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Order Characterization of Convexity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88" y="1371604"/>
            <a:ext cx="7195046" cy="1868625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426569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Order Characterization of Convexity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88" y="1371604"/>
            <a:ext cx="7477284" cy="2766788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45266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Order Characterization of Convexity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89" y="1371604"/>
            <a:ext cx="7491189" cy="3991681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112101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Order Condition for Local Min, Revisited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57048"/>
            <a:ext cx="7142213" cy="4643752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179223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Unconstrained Optimization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574400"/>
            <a:ext cx="5257800" cy="3243299"/>
          </a:xfrm>
          <a:prstGeom prst="rect">
            <a:avLst/>
          </a:prstGeom>
          <a:noFill/>
          <a:ln/>
          <a:effectLst/>
        </p:spPr>
      </p:pic>
      <p:grpSp>
        <p:nvGrpSpPr>
          <p:cNvPr id="11" name="Group 10"/>
          <p:cNvGrpSpPr/>
          <p:nvPr/>
        </p:nvGrpSpPr>
        <p:grpSpPr>
          <a:xfrm>
            <a:off x="4114800" y="2895600"/>
            <a:ext cx="5334814" cy="3902536"/>
            <a:chOff x="4114800" y="2895600"/>
            <a:chExt cx="5334814" cy="390253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14800" y="2895600"/>
              <a:ext cx="5334814" cy="3902536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6713157" y="3010215"/>
              <a:ext cx="3810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792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Second Order Conditions, Revisited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24000"/>
            <a:ext cx="7493971" cy="1865843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50230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 Exercise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95" y="1602468"/>
            <a:ext cx="6851607" cy="3121930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398726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 Exercise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08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Gradient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371601"/>
            <a:ext cx="6662429" cy="2743199"/>
          </a:xfrm>
          <a:prstGeom prst="rect">
            <a:avLst/>
          </a:prstGeom>
          <a:noFill/>
          <a:ln/>
          <a:effectLst/>
        </p:spPr>
      </p:pic>
      <p:grpSp>
        <p:nvGrpSpPr>
          <p:cNvPr id="17" name="Group 16"/>
          <p:cNvGrpSpPr/>
          <p:nvPr/>
        </p:nvGrpSpPr>
        <p:grpSpPr>
          <a:xfrm>
            <a:off x="4572000" y="3733800"/>
            <a:ext cx="3897923" cy="2895600"/>
            <a:chOff x="4572000" y="3733800"/>
            <a:chExt cx="3897923" cy="2895600"/>
          </a:xfrm>
        </p:grpSpPr>
        <p:pic>
          <p:nvPicPr>
            <p:cNvPr id="1026" name="Picture 2 2" descr="Image result for gradient direction of steepest ascent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3733800"/>
              <a:ext cx="3897923" cy="289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6328" y="6030071"/>
              <a:ext cx="620849" cy="22613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578" y="6482628"/>
              <a:ext cx="200097" cy="13431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3141" y="5262594"/>
              <a:ext cx="205579" cy="13431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2252" y="3735003"/>
              <a:ext cx="418011" cy="226137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123" y="3726485"/>
            <a:ext cx="476952" cy="25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First Order Necessary Condition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079" y="1412600"/>
            <a:ext cx="6770721" cy="5248393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307496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First Order Necessary Condition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080" y="1412598"/>
            <a:ext cx="6694520" cy="416402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96745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Hessian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2" y="1371601"/>
            <a:ext cx="6781798" cy="4997530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92647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Positive (Semi-)Definite Matrices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1597196"/>
            <a:ext cx="7908445" cy="4540195"/>
          </a:xfrm>
          <a:prstGeom prst="rect">
            <a:avLst/>
          </a:prstGeom>
          <a:noFill/>
          <a:ln/>
          <a:effectLst/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3048000"/>
            <a:ext cx="2768762" cy="1063619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048000" y="2895600"/>
            <a:ext cx="2133600" cy="4572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92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Second Order Necessary Condition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1" y="1371601"/>
            <a:ext cx="7142213" cy="2331610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303240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 Exercise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447798"/>
            <a:ext cx="5587448" cy="3429001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172544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CLAYTON@6DDFMPQS4DDHY552" val="549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86.127"/>
  <p:tag name="ORIGINALWIDTH" val="3852.268"/>
  <p:tag name="LATEXADDIN" val="\documentclass{article}\pagestyle{empty}&#10;\usepackage[top=1in, bottom=1in, left=2in, right=2in]{geometry}&#10;\usepackage{amsmath,amssymb,bm}&#10;\newcommand{\bu}{{\bm u}}&#10;\newcommand{\bv}{{\bm v}}&#10;\newcommand{\bx}{{\bm x}}&#10;\newcommand{\bzero}{{\bm 0}}&#10;\begin{document}&#10;\begin{itemize}&#10;\item If $f$ is differentiable and $\bx^*$ is a local minimizer of $f$, then&#10;$$&#10;\nabla f(\bx^*) = \bzero.&#10;$$&#10;\vspace{1.7in}&#10;\item Note that $\nabla f(\bx^*)$ is necessary, but {\em not} sufficient for $\bx^*$ to be a local minimizer.&#10;\item If $\nabla f(\bx) = \bzero$ for some $\bx$, then $\bx$ is said to be a {\em critical point} or {\em stationary point} of $f$.&#10;\end{itemize}&#10;\end{document}&#10;"/>
  <p:tag name="IGUANATEXSIZE" val="20"/>
  <p:tag name="IGUANATEXCURSOR" val="470"/>
  <p:tag name="TRANSPARENCY" val="False"/>
  <p:tag name="FILENAME" val=""/>
  <p:tag name="LATEXENGINEID" val="0"/>
  <p:tag name="TEMPFOLDER" val="c:\temp\"/>
  <p:tag name="LATEXFORMHEIGHT" val="640.5"/>
  <p:tag name="LATEXFORMWIDTH" val="52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95.201"/>
  <p:tag name="ORIGINALWIDTH" val="3850.769"/>
  <p:tag name="LATEXADDIN" val="\documentclass{article}\pagestyle{empty}&#10;\usepackage[top=1in, bottom=1in, left=2in, right=2in]{geometry}&#10;\usepackage{amsmath,amssymb,bm}&#10;\newcommand{\bu}{{\bm u}}&#10;\newcommand{\bv}{{\bm v}}&#10;\newcommand{\bx}{{\bm x}}&#10;\newcommand{\by}{{\bm y}}&#10;\newcommand{\bzero}{{\bm 0}}&#10;\begin{document}&#10;\begin{itemize}&#10;\item {\em Proof:}   Define the scalar valued function $\phi(t) = f(\bx^* + \by t)$, where $\by \in \mathbb{R}^d$ is arbitrary. Then&#10;  \begin{align*}&#10;    \phi'(0) &amp; = \lim_{t\searrow 0} \frac{f(\bx^* + \by t) -f(\bx^*)}{t} \\&#10;    = &amp; \langle \nabla f(\bx^*), \by \rangle &#10;  \end{align*}&#10;by the chain rule. Since $\bx^*$ is a local min, we know&#10;  $$f(\bx^* + \by t)  \geq f(\bx^*)$$&#10;  for $t$ sufficiently small. Therefore, $\langle \nabla f(\bx^*), \by \rangle \geq 0$. Now choose $\by = -\nabla f(\bx^*)$. Then&#10;  $$ 0 \leq \langle \nabla f(\bx^*), -\nabla f(\bx^*) \rangle = - \| \nabla f(\bx) \|^2 \leq 0,$$&#10;  so we must have $\nabla f(\bx^*) = \bzero$.&#10;&#10;\end{itemize}&#10;\end{document}&#10;"/>
  <p:tag name="IGUANATEXSIZE" val="20"/>
  <p:tag name="IGUANATEXCURSOR" val="91"/>
  <p:tag name="TRANSPARENCY" val="False"/>
  <p:tag name="FILENAME" val=""/>
  <p:tag name="LATEXENGINEID" val="0"/>
  <p:tag name="TEMPFOLDER" val="c:\temp\"/>
  <p:tag name="LATEXFORMHEIGHT" val="640.5"/>
  <p:tag name="LATEXFORMWIDTH" val="52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7.645"/>
  <p:tag name="ORIGINALWIDTH" val="3850.769"/>
  <p:tag name="LATEXADDIN" val="\documentclass{article}\pagestyle{empty}&#10;\usepackage[top=1in, bottom=1in, left=2in, right=2in]{geometry}&#10;\usepackage{amsmath,amssymb,bm}&#10;\newcommand{\bu}{{\bm u}}&#10;\newcommand{\bv}{{\bm v}}&#10;\newcommand{\bx}{{\bm x}}&#10;\newcommand{\bzero}{{\bm 0}}&#10;\begin{document}&#10;\begin{itemize}&#10;\item The {\em Hessian} of $f$ at $\bx$ is the $d \times d$ matrix&#10;$$&#10;\nabla^2 f(\bx) := \begin{bmatrix}&#10;  \frac{\partial^2 f(\bx)}{\partial x_1^2} &amp; \dots &amp; \frac{\partial^2 f(\bx)}{\partial x_1 \partial x_d}\\&#10;  \vdots &amp; \ddots &amp; \vdots \\&#10;  \frac{\partial^2 f(\bx)}{\partial x_d \partial x_1} &amp; \dots &amp; \frac{\partial^2 f(\bx)}{\partial x_d^2}\\&#10;  \end{bmatrix}&#10;$$&#10;\item We say that $f$ is {\em twice differentiable} if $\nabla^2 f(\bx)$ exists $\forall \bx \in \mathbb{R}^d$. &#10;\item We say $f$ is {\em twice continuously differentiable} if it is twice differentiable and all of the second derivatives are continuous functions of $\bx$. &#10;\item If $f$ is twice continuously differentiable, then $\nabla^2 f(\bx)$ is a symmetric matrix $\forall \bx$, i.e.,&#10;\begin{align*}&#10;  \frac{\partial^2 f(\bx)}{\partial x_i \partial x_j} &amp; =&#10;  \frac{\partial^2 f(\bx)}{\partial x_j \partial x_i} \\&#10;  \forall &amp; \bx \in \mathbb{R}^d \\&#10;  \forall &amp; i, j = 1, \dots, d&#10;\end{align*}&#10;&#10;&#10;\end{itemize}&#10;\end{document}&#10;"/>
  <p:tag name="IGUANATEXSIZE" val="20"/>
  <p:tag name="IGUANATEXCURSOR" val="91"/>
  <p:tag name="TRANSPARENCY" val="False"/>
  <p:tag name="FILENAME" val=""/>
  <p:tag name="LATEXENGINEID" val="0"/>
  <p:tag name="TEMPFOLDER" val="c:\temp\"/>
  <p:tag name="LATEXFORMHEIGHT" val="640.5"/>
  <p:tag name="LATEXFORMWIDTH" val="52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69.441"/>
  <p:tag name="ORIGINALWIDTH" val="4301.462"/>
  <p:tag name="LATEXADDIN" val="\documentclass{article}\pagestyle{empty}&#10;\usepackage[top=1in, bottom=1in, left=2in, right=1.5in]{geometry}&#10;\usepackage{amsmath,amssymb,bm}&#10;\newcommand{\ba}{{\bm a}}&#10;\newcommand{\bzero}{{\bm 0}}&#10;\newcommand{\bu}{{\bm u}}&#10;\newcommand{\bx}{{\bm x}}&#10;\newcommand{\bbR}{\mathbb{R}}&#10;\newcommand{\colspan}{\mbox{colspan}}&#10;\newcommand{\rank}{\mbox{rank}}&#10;\newcommand{\nullity}{\mbox{nullity}}&#10;\begin{document}&#10;\begin{itemize}&#10;\item Let $A$ be a $d \times d$ matrix. We say that $A$ is {\em positive definite} if $\bx^T A \bx &gt; 0$ for all $\bx \ne \bzero$. We say that $A$ is {\em positive semi-definite} if $\bx^T A \bx \ge 0$ for all $\bx$.&#10;\item PD and PSD matrices arise frequently in ML, for example&#10;\begin{itemize}&#10;\item Gram matrices&#10;\item Kernel matrices&#10;\item Covariance matrices&#10;\item Hessian matrices (sometimes)&#10;\end{itemize}&#10;\item PD/PSD matrices are not necessarily symmetric, e.g.,&#10;$$&#10;\begin{bmatrix} &#10;1 &amp; -1 \\&#10;1 &amp; 1&#10;\end{bmatrix}&#10;$$&#10;However, in this course we will only consider PD/PSD matrices that are also symmetric.&#10;&#10;\end{itemize}&#10;\end{document}&#10;"/>
  <p:tag name="IGUANATEXSIZE" val="20"/>
  <p:tag name="IGUANATEXCURSOR" val="813"/>
  <p:tag name="TRANSPARENCY" val="False"/>
  <p:tag name="FILENAME" val=""/>
  <p:tag name="LATEXENGINEID" val="0"/>
  <p:tag name="TEMPFOLDER" val="c:\temp\"/>
  <p:tag name="LATEXFORMHEIGHT" val="518.25"/>
  <p:tag name="LATEXFORMWIDTH" val="504.7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3.4346"/>
  <p:tag name="ORIGINALWIDTH" val="1362.58"/>
  <p:tag name="LATEXADDIN" val="\documentclass{article}&#10;\usepackage{amsmath,bm}&#10;\newcommand{\bx}{\bm{x}}&#10;\pagestyle{empty}&#10;\begin{document}&#10;$$&#10;\begin{bmatrix}&#10;\langle \bx_1, \bx_1 \rangle &amp; \cdots &amp; \langle \bx_1, \bx_d \rangle \\&#10;\vdots &amp; \ddots &amp; \vdots \\&#10;\langle \bx_d, \bx_1 \rangle &amp; \cdots &amp; \langle \bx_d, \bx_d \rangle &#10;\end{bmatrix}&#10;$$&#10;\end{document}"/>
  <p:tag name="IGUANATEXSIZE" val="20"/>
  <p:tag name="IGUANATEXCURSOR" val="3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7.593"/>
  <p:tag name="ORIGINALWIDTH" val="3852.268"/>
  <p:tag name="LATEXADDIN" val="\documentclass{article}\pagestyle{empty}&#10;\usepackage[top=1in, bottom=1in, left=2in, right=2in]{geometry}&#10;\usepackage{amsmath,amssymb,bm}&#10;\newcommand{\bu}{{\bm u}}&#10;\newcommand{\bv}{{\bm v}}&#10;\newcommand{\bx}{{\bm x}}&#10;\newcommand{\bz}{{\bm z}}&#10;\newcommand{\bzero}{{\bm 0}}&#10;\begin{document}&#10;\begin{itemize}&#10;\item If $f$ is twice continuously differentiable and $\bx^*$ is a local min, then $\nabla^2 f(\bx^*)$ is positive semi-definite, i.e., &#10;$$&#10;\bz^T \nabla^2 f(\bx^*) \bz \geq 0 \ \ \ \forall \bz \in \mathbb{R}^d.&#10;$$&#10;\item {\em Proof}: Homework problem.&#10;\item This generalizes the result from single-variable calculus that the second derivative is nonnegative at a local min.&#10;\end{itemize}&#10;\end{document}&#10;"/>
  <p:tag name="IGUANATEXSIZE" val="20"/>
  <p:tag name="IGUANATEXCURSOR" val="564"/>
  <p:tag name="TRANSPARENCY" val="False"/>
  <p:tag name="FILENAME" val=""/>
  <p:tag name="LATEXENGINEID" val="0"/>
  <p:tag name="TEMPFOLDER" val="c:\temp\"/>
  <p:tag name="LATEXFORMHEIGHT" val="640.5"/>
  <p:tag name="LATEXFORMWIDTH" val="52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88.264"/>
  <p:tag name="ORIGINALWIDTH" val="3076.865"/>
  <p:tag name="LATEXADDIN" val="\documentclass{article}\pagestyle{empty}&#10;\usepackage[top=1in, bottom=1in, left=2in, right=2in]{geometry}&#10;\usepackage{amsmath,amssymb,bm}&#10;\newcommand{\bu}{{\bm u}}&#10;\newcommand{\bv}{{\bm v}}&#10;\newcommand{\bx}{{\bm x}}&#10;\begin{document}&#10;\noindent Notation:&#10;$$&#10;\bx = \begin{bmatrix}&#10;x \\&#10;y&#10;\end{bmatrix}&#10;$$&#10;Consider the function&#10;$$&#10;f(x,y) = x^2 + 4xy - y^2 - 8x - 6y + 10&#10;$$&#10;\begin{enumerate}&#10;\item Determine $\nabla f(x,y)$&#10;\item Determine $\nabla^2 f(x,y)$&#10;\item Determine a critical point $\bx^*$&#10;\item Is $\bx^*$ a local min, a local max, or neither?&#10;\end{enumerate}&#10;&#10;\end{document}&#10;"/>
  <p:tag name="IGUANATEXSIZE" val="20"/>
  <p:tag name="IGUANATEXCURSOR" val="91"/>
  <p:tag name="TRANSPARENCY" val="False"/>
  <p:tag name="FILENAME" val=""/>
  <p:tag name="LATEXENGINEID" val="0"/>
  <p:tag name="TEMPFOLDER" val="c:\temp\"/>
  <p:tag name="LATEXFORMHEIGHT" val="537"/>
  <p:tag name="LATEXFORMWIDTH" val="483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2.317"/>
  <p:tag name="ORIGINALWIDTH" val="3026.622"/>
  <p:tag name="LATEXADDIN" val="\documentclass{article}\pagestyle{empty}&#10;\usepackage[top=1in, bottom=1in, left=2in, right=2in]{geometry}&#10;\usepackage{amsmath,amssymb,bm}&#10;\newcommand{\bu}{{\bm u}}&#10;\newcommand{\bv}{{\bm v}}&#10;\newcommand{\bx}{{\bm x}}&#10;\newcommand{\by}{{\bm y}}&#10;\newcommand{\bz}{{\bm z}}&#10;\newcommand{\bzero}{{\bm 0}}&#10;\begin{document}&#10;\begin{itemize}&#10;\item We say that $f$ is {\em convex} if&#10;$$&#10;f(t \bx + (1 - t)\by) \leq t f(\bx) + (1-t)f(\by)&#10;$$&#10;$\forall \bx, \by \in \mathbb{R}^d$ and $t \in [0, 1]$. &#10;\item We say $f$ is {\em strictly convex} if&#10;$$&#10;f(t \bx + (1 - t)\by) &lt; t f(\bx) + (1-t)f(\by)&#10;$$&#10;$\forall \bx \neq \by$ and $t \in (0, 1)$.&#10;&#10;\end{itemize}&#10;\end{document}&#10;"/>
  <p:tag name="IGUANATEXSIZE" val="20"/>
  <p:tag name="IGUANATEXCURSOR" val="230"/>
  <p:tag name="TRANSPARENCY" val="False"/>
  <p:tag name="FILENAME" val=""/>
  <p:tag name="LATEXENGINEID" val="0"/>
  <p:tag name="TEMPFOLDER" val="c:\temp\"/>
  <p:tag name="LATEXFORMHEIGHT" val="640.5"/>
  <p:tag name="LATEXFORMWIDTH" val="52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DDENFONTSHAPE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f(x,y) = x^2 + y^2  template TPT1  env TPENV1  fore 0  back 16777215  eqnno 1"/>
  <p:tag name="FILENAME" val="TP_tmp"/>
  <p:tag name="ORIGWIDTH" val="74"/>
  <p:tag name="PICTUREFILESIZE" val="3126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DDENFONTSHAPE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4.9044"/>
  <p:tag name="ORIGINALWIDTH" val="4033.746"/>
  <p:tag name="LATEXADDIN" val="\documentclass{article}\pagestyle{empty}&#10;\usepackage[top=1in, bottom=1in, left=2in, right=2in]{geometry}&#10;\usepackage{amsmath,amssymb,bm}&#10;\newcommand{\bu}{{\bm u}}&#10;\newcommand{\bv}{{\bm v}}&#10;\newcommand{\bx}{{\bm x}}&#10;\newcommand{\bz}{{\bm z}}&#10;\newcommand{\bzero}{{\bm 0}}&#10;\begin{document}&#10;\noindent Properties of convex functions&#10;\begin{enumerate}&#10;\item If $f$ is convex, then every local min is a global min (Proof: next slide).&#10;\item If $f$ is strictly convex, then $f$ has at most one global min (Proof: homework).&#10;\end{enumerate}&#10;\end{document}&#10;"/>
  <p:tag name="IGUANATEXSIZE" val="20"/>
  <p:tag name="IGUANATEXCURSOR" val="427"/>
  <p:tag name="TRANSPARENCY" val="False"/>
  <p:tag name="FILENAME" val=""/>
  <p:tag name="LATEXENGINEID" val="0"/>
  <p:tag name="TEMPFOLDER" val="c:\temp\"/>
  <p:tag name="LATEXFORMHEIGHT" val="640.5"/>
  <p:tag name="LATEXFORMWIDTH" val="525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32.583"/>
  <p:tag name="ORIGINALWIDTH" val="4043.494"/>
  <p:tag name="LATEXADDIN" val="\documentclass{article}\pagestyle{empty}&#10;\usepackage[top=1in, bottom=1in, left=2in, right=2in]{geometry}&#10;\usepackage{amsmath,amssymb,bm}&#10;\newcommand{\bu}{{\bm u}}&#10;\newcommand{\bv}{{\bm v}}&#10;\newcommand{\bx}{{\bm x}}&#10;\newcommand{\by}{{\bm y}}&#10;\newcommand{\bz}{{\bm z}}&#10;\newcommand{\bzero}{{\bm 0}}&#10;\begin{document}&#10;\noindent {\em Proof of 1}:   Suppose $\bx^*$ is a local min but not a global min. Then $\exists \by^* \in \mathbb{R^d}$ such that $f(\by^*) &lt; f(\bx^*)$. By convexity, $\forall t \in [0, 1)$ we have&#10;  \begin{align*}&#10;    f(t \bx^* + (1 - t)\by^*) &amp; \leq t f(\bx^*) + (1-t)f(\by^*) \\&#10;    &amp; &lt; t f(\bx^*) + (1-t)f(\bx^*) \\&#10;    &amp; = f(\bx^*)&#10;  \end{align*}&#10;&#10;  Taking $t \nearrow 1$, the above strict inequality contradicts local minimality of $\bx^*$. Thus $\bx^*$ is a global min.&#10;\end{document}&#10;"/>
  <p:tag name="IGUANATEXSIZE" val="20"/>
  <p:tag name="IGUANATEXCURSOR" val="230"/>
  <p:tag name="TRANSPARENCY" val="False"/>
  <p:tag name="FILENAME" val=""/>
  <p:tag name="LATEXENGINEID" val="0"/>
  <p:tag name="TEMPFOLDER" val="c:\temp\"/>
  <p:tag name="LATEXFORMHEIGHT" val="640.5"/>
  <p:tag name="LATEXFORMWIDTH" val="525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56.055"/>
  <p:tag name="ORIGINALWIDTH" val="3887.514"/>
  <p:tag name="LATEXADDIN" val="\documentclass{article}\pagestyle{empty}&#10;\usepackage[top=1in, bottom=1in, left=2in, right=2in]{geometry}&#10;\usepackage{amsmath,amssymb,bm}&#10;\newcommand{\bu}{{\bm u}}&#10;\newcommand{\bv}{{\bm v}}&#10;\newcommand{\bx}{{\bm x}}&#10;\begin{document}&#10;\begin{enumerate}&#10;\item Give an example of a function $f$ that is &#10;\begin{itemize}&#10;\item convex but not strictly convex&#10;\item convex and has more than one global minimizer&#10;\item strictly convex, but has no global minimizer&#10;\end{itemize}&#10;\item Is the sum of convex functions necessarily convex? Prove or provide a counterexample.&#10;\item Is the product of convex functions necessarily convex? Prove or provide a counterexample.&#10;%\item Show that the Euclidean norm $\| \bx \|$ is a convex function of $\bx$.&#10;\end{enumerate}&#10;&#10;\end{document}&#10;"/>
  <p:tag name="IGUANATEXSIZE" val="20"/>
  <p:tag name="IGUANATEXCURSOR" val="656"/>
  <p:tag name="TRANSPARENCY" val="False"/>
  <p:tag name="FILENAME" val=""/>
  <p:tag name="LATEXENGINEID" val="0"/>
  <p:tag name="TEMPFOLDER" val="c:\temp\"/>
  <p:tag name="LATEXFORMHEIGHT" val="507.75"/>
  <p:tag name="LATEXFORMWIDTH" val="487.5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7.874"/>
  <p:tag name="ORIGINALWIDTH" val="3880.765"/>
  <p:tag name="LATEXADDIN" val="\documentclass{article}\pagestyle{empty}&#10;\usepackage[top=1in, bottom=1in, left=2in, right=2in]{geometry}&#10;\usepackage{amsmath,amssymb,bm}&#10;\newcommand{\bu}{{\bm u}}&#10;\newcommand{\bv}{{\bm v}}&#10;\newcommand{\bx}{{\bm x}}&#10;\newcommand{\by}{{\bm y}}&#10;\newcommand{\bz}{{\bm z}}&#10;\newcommand{\bzero}{{\bm 0}}&#10;\begin{document}&#10;\begin{enumerate}&#10;\item Suppose $f:\mathbb{R}^d\rightarrow\mathbb{R}$ is differentiable.&#10;Then $f$ is convex iff $\forall \bx,\by\in \mathbb{R}^d$,&#10;$$f(\by)\geq f(\bx) + \langle\nabla f(\bx),\by-\bx\rangle.$$&#10;\item&#10;Similarly, $f$ is strictly convex iff $\forall \bx\neq \by$,&#10;$$f(\by)&gt;f(\bx)+\langle\nabla f(\bx),\by-\bx\rangle.$$&#10;\end{enumerate}&#10;\end{document}&#10;"/>
  <p:tag name="IGUANATEXSIZE" val="20"/>
  <p:tag name="IGUANATEXCURSOR" val="500"/>
  <p:tag name="TRANSPARENCY" val="False"/>
  <p:tag name="FILENAME" val=""/>
  <p:tag name="LATEXENGINEID" val="0"/>
  <p:tag name="TEMPFOLDER" val="c:\temp\"/>
  <p:tag name="LATEXFORMHEIGHT" val="640.5"/>
  <p:tag name="LATEXFORMWIDTH" val="525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2.313"/>
  <p:tag name="ORIGINALWIDTH" val="4032.996"/>
  <p:tag name="LATEXADDIN" val="\documentclass{article}\pagestyle{empty}&#10;\usepackage[top=1in, bottom=1in, left=2in, right=2in]{geometry}&#10;\usepackage{amsmath,amssymb,bm}&#10;\newcommand{\bu}{{\bm u}}&#10;\newcommand{\bv}{{\bm v}}&#10;\newcommand{\bx}{{\bm x}}&#10;\newcommand{\by}{{\bm y}}&#10;\newcommand{\bz}{{\bm z}}&#10;\newcommand{\bzero}{{\bm 0}}&#10;\begin{document}&#10;\noindent {\em Proof of 1} ($\Longrightarrow$): First, assume $\bx$ is convex. For any $\forall \bx,\by\in \mathbb{R}^d, t\in[0,1],$&#10;\begin{equation}&#10;\begin{split}&#10;f(t\by+(1-t)\bx)&amp;\leq tf(\by)+(1-t)f(\bx)\\&#10;&amp;=f(\bx)+t(f(\by)-f(\bx)).&#10;\end{split}&#10;\end{equation}&#10;Rearranging,&#10;$$\frac{f(\bx+t(\by-\bx))-f(\bx)}{t}\leq f(\by)-f(\bx)$$&#10;The limit of the LHS is a directional derivative and equal to $\langle\nabla f(\bx),\by-\bx\rangle$ by the chain rule. Therefore $f(\by)\geq f(\bx)+\langle\nabla f(\bx),\by-\bx\rangle$.&#10;\end{document}&#10;"/>
  <p:tag name="IGUANATEXSIZE" val="20"/>
  <p:tag name="IGUANATEXCURSOR" val="721"/>
  <p:tag name="TRANSPARENCY" val="False"/>
  <p:tag name="FILENAME" val=""/>
  <p:tag name="LATEXENGINEID" val="0"/>
  <p:tag name="TEMPFOLDER" val="c:\temp\"/>
  <p:tag name="LATEXFORMHEIGHT" val="640.5"/>
  <p:tag name="LATEXFORMWIDTH" val="525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52.981"/>
  <p:tag name="ORIGINALWIDTH" val="4040.495"/>
  <p:tag name="LATEXADDIN" val="\documentclass{article}\pagestyle{empty}&#10;\usepackage[top=1in, bottom=1in, left=2in, right=2in]{geometry}&#10;\usepackage{amsmath,amssymb,bm}&#10;\newcommand{\bu}{{\bm u}}&#10;\newcommand{\bv}{{\bm v}}&#10;\newcommand{\bx}{{\bm x}}&#10;\newcommand{\by}{{\bm y}}&#10;\newcommand{\bz}{{\bm z}}&#10;\newcommand{\bzero}{{\bm 0}}&#10;\begin{document}&#10;\noindent {\em Proof of 1} ($\Longleftarrow$): Now suppose conversely that $\forall \bx,\by$&#10;$$f(\by) \geq f(\bx) + \langle \nabla f(\bx),\by-\bx\rangle \;\;\;\;\;\;\;\;\;\;\;\;\; *$$&#10;Let $\bx,\by \in \mathbb{R}^d$ and $t \in [0,1].$ Denote $ \bz = t\bx + (1-t)\by.$ Applying * twice we have&#10;$$f(\bx)\geq f(\bz) + \langle \nabla f(\bz),\bx-\bz \rangle \;\;\;\;\;\;\;\;\;\;\;\;\;*a$$&#10;$$f(\by)\geq f(\bz) + \langle \nabla f(\bz),\by-\bz\rangle \;\;\;\;\;\;\;\;\;\;\;\;\;*b$$&#10;Now multiply $*a$ by $t$, $*b$ by $(1-t)$ and add:&#10;\begin{align*}&#10;tf(\bx) + (1-t)f(\by) &amp;\geq f(\bz) + \langle \nabla f(\bz), t\bx+ (1-t)\by - \bz \rangle \\&#10;&amp; = f(t\bx+(1-t)\by)&#10;\end{align*}&#10;as $t\bx+ (1-t)\by - \bz=0$. This establishes convexity.&#10;\end{document}&#10;"/>
  <p:tag name="IGUANATEXSIZE" val="20"/>
  <p:tag name="IGUANATEXCURSOR" val="837"/>
  <p:tag name="TRANSPARENCY" val="False"/>
  <p:tag name="FILENAME" val=""/>
  <p:tag name="LATEXENGINEID" val="0"/>
  <p:tag name="TEMPFOLDER" val="c:\temp\"/>
  <p:tag name="LATEXFORMHEIGHT" val="640.5"/>
  <p:tag name="LATEXFORMWIDTH" val="525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04.687"/>
  <p:tag name="ORIGINALWIDTH" val="3852.268"/>
  <p:tag name="LATEXADDIN" val="\documentclass{article}\pagestyle{empty}&#10;\usepackage[top=1in, bottom=1in, left=2in, right=2in]{geometry}&#10;\usepackage{amsmath,amssymb,bm}&#10;\newcommand{\bu}{{\bm u}}&#10;\newcommand{\bv}{{\bm v}}&#10;\newcommand{\bx}{{\bm x}}&#10;\newcommand{\by}{{\bm y}}&#10;\newcommand{\bz}{{\bm z}}&#10;\newcommand{\bzero}{{\bm 0}}&#10;\begin{document}&#10;\begin{itemize}&#10;\item Let $f$ be convex and continuously differentiable. Then $\bx^*$ is a global min iff $\nabla f(\bx^*)=\bzero$.&#10;\item Proof?&#10;\vspace{1.8in}&#10;\item For convex functions, $\nabla f(\bx^*)=\bzero$ is both necessary {\em and} sufficient for $\bx^*$ to be a local min.&#10;\end{itemize}&#10;\end{document}&#10;"/>
  <p:tag name="IGUANATEXSIZE" val="20"/>
  <p:tag name="IGUANATEXCURSOR" val="469"/>
  <p:tag name="TRANSPARENCY" val="False"/>
  <p:tag name="FILENAME" val=""/>
  <p:tag name="LATEXENGINEID" val="0"/>
  <p:tag name="TEMPFOLDER" val="c:\temp\"/>
  <p:tag name="LATEXFORMHEIGHT" val="640.5"/>
  <p:tag name="LATEXFORMWIDTH" val="525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6.374"/>
  <p:tag name="ORIGINALWIDTH" val="4041.995"/>
  <p:tag name="LATEXADDIN" val="\documentclass{article}\pagestyle{empty}&#10;\usepackage[top=1in, bottom=1in, left=2in, right=2in]{geometry}&#10;\usepackage{amsmath,amssymb,bm}&#10;\newcommand{\bu}{{\bm u}}&#10;\newcommand{\bv}{{\bm v}}&#10;\newcommand{\bx}{{\bm x}}&#10;\newcommand{\by}{{\bm y}}&#10;\newcommand{\bz}{{\bm z}}&#10;\newcommand{\bzero}{{\bm 0}}&#10;\begin{document}&#10;\noindent More important properties:&#10;\begin{itemize}&#10;\item $f$ is convex $\Longleftrightarrow  \nabla^2 f(\bx)$ is positive semidefinite $\forall \bx \in \mathbb{R}^d$&#10;\item $f$ is strictly convex $\Longleftarrow  \nabla^2 f(\bx)$ is positive definite $\forall \bx \in \mathbb{R}^d$&#10;\end{itemize}&#10;First property is a homework problems, second property can be shown similarly.&#10;\end{document}&#10;"/>
  <p:tag name="IGUANATEXSIZE" val="20"/>
  <p:tag name="IGUANATEXCURSOR" val="556"/>
  <p:tag name="TRANSPARENCY" val="False"/>
  <p:tag name="FILENAME" val=""/>
  <p:tag name="LATEXENGINEID" val="0"/>
  <p:tag name="TEMPFOLDER" val="c:\temp\"/>
  <p:tag name="LATEXFORMHEIGHT" val="640.5"/>
  <p:tag name="LATEXFORMWIDTH" val="525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72.029"/>
  <p:tag name="ORIGINALWIDTH" val="3889.014"/>
  <p:tag name="LATEXADDIN" val="\documentclass{article}\pagestyle{empty}&#10;\usepackage[top=1in, bottom=1in, left=2in, right=2in]{geometry}&#10;\usepackage{amsmath,amssymb,bm}&#10;\newcommand{\bu}{{\bm u}}&#10;\newcommand{\bv}{{\bm v}}&#10;\newcommand{\bx}{{\bm x}}&#10;\newcommand{\by}{{\bm y}}&#10;\begin{document}&#10;\begin{enumerate}&#10;%\setcounter{enumi}{4}&#10;\item Give an example of a function $f$ and a point $\bx$ such that $\nabla^2 f(\bx)$ &#10;is PSD but $\bx$ is not a local minimizer &#10;\item Give an example of a function $f$ that is strictly convex, but such that there exists&#10;$\bx$ for which $\nabla^2 f(\bx)$ is not PD.&#10;\item Numerically determine a critical point of &#10;$$&#10;f(x,y) = x^2 + 2x y + 3y^2 + 4x + 5y + 6&#10;$$&#10;and also determine if it is a local/global min or max. {\em Note:} If you don't have access &#10;to Matlab/Python/etc. in class, you can also use Wolfram Alpha for many &#10;calculations like eigenvalue decompositions&#10;&#10;\end{enumerate}&#10;\end{document}&#10;"/>
  <p:tag name="IGUANATEXSIZE" val="20"/>
  <p:tag name="IGUANATEXCURSOR" val="776"/>
  <p:tag name="TRANSPARENCY" val="False"/>
  <p:tag name="FILENAME" val=""/>
  <p:tag name="LATEXENGINEID" val="0"/>
  <p:tag name="TEMPFOLDER" val="c:\temp\"/>
  <p:tag name="LATEXFORMHEIGHT" val="480.75"/>
  <p:tag name="LATEXFORMWIDTH" val="516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38.77"/>
  <p:tag name="ORIGINALWIDTH" val="2980.877"/>
  <p:tag name="LATEXADDIN" val="\documentclass{article}\pagestyle{empty}&#10;\usepackage[top=1in, bottom=1in, left=2in, right=2in]{geometry}&#10;\usepackage{amsmath,amssymb,bm}&#10;\newcommand{\bu}{{\bm u}}&#10;\newcommand{\bv}{{\bm v}}&#10;\newcommand{\bx}{{\bm x}}&#10;\begin{document}&#10;\begin{itemize}&#10;\item An {\em unconstrained optimization problem} has the form&#10;$$&#10;\min_{\bx\in \mathbb{R}^d} f(\bx)&#10;$$&#10;where $f:\mathbb{R}^d \rightarrow \mathbb{R}$ is called the {\em objective function}.&#10;\item A point $\bx^* \in \mathbb{R}$ is called a \\ {\em local minimizer} if $\exists r &gt; 0$ such that \\ $f(\bx^*) \leq f(\bx) \forall \bx$ \\ satisfying $\| \bx - \bx^* \| &lt; r$.&#10;\item $\bx^*$ is called a {\em global minimizer} if \\&#10;$f(\bx^*) \leq f(\bx) \ \forall \bx \in \mathbb{R}^d$.&#10;\end{itemize}&#10;&#10;\end{document}&#10;"/>
  <p:tag name="IGUANATEXSIZE" val="20"/>
  <p:tag name="IGUANATEXCURSOR" val="642"/>
  <p:tag name="TRANSPARENCY" val="False"/>
  <p:tag name="FILENAME" val=""/>
  <p:tag name="LATEXENGINEID" val="0"/>
  <p:tag name="TEMPFOLDER" val="c:\temp\"/>
  <p:tag name="LATEXFORMHEIGHT" val="640.5"/>
  <p:tag name="LATEXFORMWIDTH" val="52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83.052"/>
  <p:tag name="ORIGINALWIDTH" val="3844.77"/>
  <p:tag name="LATEXADDIN" val="\documentclass{article}\pagestyle{empty}&#10;\usepackage[top=1in, bottom=1in, left=2in, right=2in]{geometry}&#10;\usepackage{amsmath,amssymb,bm}&#10;\newcommand{\bu}{{\bm u}}&#10;\newcommand{\bv}{{\bm v}}&#10;\newcommand{\bx}{{\bm x}}&#10;\begin{document}&#10;\begin{itemize}&#10;\item Given a function $f:\mathbb{R}^d \rightarrow \mathbb{R}$, the {\em gradient} $f$ at $\bx = \begin{bmatrix} x_1 &amp; \dots &amp; x_d \end{bmatrix}^T \in \mathbb{R}^d$ is defined by&#10;$$&#10;\nabla f(\bx) := \begin{bmatrix}&#10;  \frac{\partial f(\bx)}{\partial \bx_1} \\&#10;  \vdots \\&#10;  \frac{\partial f(\bx)}{\partial \bx_d} \\&#10;  \end{bmatrix}&#10;$$&#10;\item If the gradient exists for all $\bx \in \mathbb{R}^d$, we say that $f$ is {\em differentiable}.&#10;\item The gradient gives the \\&#10;direction of {\em steepest ascent}.&#10;\end{itemize}&#10;&#10;\end{document}&#10;"/>
  <p:tag name="IGUANATEXSIZE" val="20"/>
  <p:tag name="IGUANATEXCURSOR" val="411"/>
  <p:tag name="TRANSPARENCY" val="False"/>
  <p:tag name="FILENAME" val=""/>
  <p:tag name="LATEXENGINEID" val="0"/>
  <p:tag name="TEMPFOLDER" val="c:\temp\"/>
  <p:tag name="LATEXFORMHEIGHT" val="640.5"/>
  <p:tag name="LATEXFORMWIDTH" val="52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34.7206"/>
  <p:tag name="LATEXADDIN" val="\documentclass{article}&#10;\usepackage{amsmath,bm}&#10;\pagestyle{empty}&#10;\begin{document}&#10;$f({\bm x})$&#10;&#10;&#10;&#10;\end{document}"/>
  <p:tag name="IGUANATEXSIZE" val="20"/>
  <p:tag name="IGUANATEXCURSOR" val="90"/>
  <p:tag name="TRANSPARENCY" val="Fals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339.7076"/>
  <p:tag name="LATEXADDIN" val="\documentclass{article}&#10;\usepackage{amsmath,bm}&#10;\pagestyle{empty}&#10;\begin{document}&#10;$\nabla f({\bm x})$&#10;\end{document}"/>
  <p:tag name="IGUANATEXSIZE" val="20"/>
  <p:tag name="IGUANATEXCURSOR" val="97"/>
  <p:tag name="TRANSPARENCY" val="Fals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09.4863"/>
  <p:tag name="LATEXADDIN" val="\documentclass{article}&#10;\usepackage{amsmath}&#10;\pagestyle{empty}&#10;\begin{document}&#10;$x_1$&#10;\end{document}"/>
  <p:tag name="IGUANATEXSIZE" val="20"/>
  <p:tag name="IGUANATEXCURSOR" val="85"/>
  <p:tag name="TRANSPARENCY" val="Fals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112.4859"/>
  <p:tag name="LATEXADDIN" val="\documentclass{article}&#10;\usepackage{amsmath}&#10;\pagestyle{empty}&#10;\begin{document}&#10;$x_2$&#10;\end{document}"/>
  <p:tag name="IGUANATEXSIZE" val="20"/>
  <p:tag name="IGUANATEXCURSOR" val="84"/>
  <p:tag name="TRANSPARENCY" val="Fals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28.7214"/>
  <p:tag name="LATEXADDIN" val="\documentclass{article}&#10;\usepackage{amsmath}&#10;\pagestyle{empty}&#10;\begin{document}&#10;$f({\bf x})$&#10;\end{document}"/>
  <p:tag name="IGUANATEXSIZE" val="20"/>
  <p:tag name="IGUANATEXCURSOR" val="89"/>
  <p:tag name="TRANSPARENCY" val="Fals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87417</TotalTime>
  <Words>109</Words>
  <Application>Microsoft Office PowerPoint</Application>
  <PresentationFormat>On-screen Show (4:3)</PresentationFormat>
  <Paragraphs>26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MSBM10</vt:lpstr>
      <vt:lpstr>CMR7</vt:lpstr>
      <vt:lpstr>CMR10</vt:lpstr>
      <vt:lpstr>CMSY10ORIG</vt:lpstr>
      <vt:lpstr>CMMI10</vt:lpstr>
      <vt:lpstr>CMMI7</vt:lpstr>
      <vt:lpstr>Arial</vt:lpstr>
      <vt:lpstr>Calibri</vt:lpstr>
      <vt:lpstr>CMBX10</vt:lpstr>
      <vt:lpstr>CMEX10</vt:lpstr>
      <vt:lpstr>CMSY7</vt:lpstr>
      <vt:lpstr>Office Theme</vt:lpstr>
      <vt:lpstr>Unconstrained Optimization</vt:lpstr>
      <vt:lpstr>Unconstrained Optimization</vt:lpstr>
      <vt:lpstr>Gradient</vt:lpstr>
      <vt:lpstr>First Order Necessary Condition</vt:lpstr>
      <vt:lpstr>First Order Necessary Condition</vt:lpstr>
      <vt:lpstr>Hessian</vt:lpstr>
      <vt:lpstr>Positive (Semi-)Definite Matrices</vt:lpstr>
      <vt:lpstr>Second Order Necessary Condition</vt:lpstr>
      <vt:lpstr>Group Exercise</vt:lpstr>
      <vt:lpstr>Group Exercise - Solution</vt:lpstr>
      <vt:lpstr>Convexity</vt:lpstr>
      <vt:lpstr>PowerPoint Presentation</vt:lpstr>
      <vt:lpstr>Convex Functions are Nice</vt:lpstr>
      <vt:lpstr>Convex Functions are Nice</vt:lpstr>
      <vt:lpstr>Group Exercise</vt:lpstr>
      <vt:lpstr>1st Order Characterization of Convexity</vt:lpstr>
      <vt:lpstr>1st Order Characterization of Convexity</vt:lpstr>
      <vt:lpstr>1st Order Characterization of Convexity</vt:lpstr>
      <vt:lpstr>1st Order Condition for Local Min, Revisited</vt:lpstr>
      <vt:lpstr>Second Order Conditions, Revisited</vt:lpstr>
      <vt:lpstr>Group Exercise</vt:lpstr>
      <vt:lpstr>Group Exercise Solution</vt:lpstr>
    </vt:vector>
  </TitlesOfParts>
  <Company>University of Michigan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Mutual Information</dc:title>
  <dc:creator>Clayton Scott</dc:creator>
  <cp:lastModifiedBy>Scott, Clayton</cp:lastModifiedBy>
  <cp:revision>476</cp:revision>
  <cp:lastPrinted>2018-09-11T18:08:13Z</cp:lastPrinted>
  <dcterms:created xsi:type="dcterms:W3CDTF">2016-01-26T16:30:41Z</dcterms:created>
  <dcterms:modified xsi:type="dcterms:W3CDTF">2018-09-12T20:09:07Z</dcterms:modified>
</cp:coreProperties>
</file>